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85" r:id="rId6"/>
    <p:sldId id="286" r:id="rId7"/>
    <p:sldId id="287" r:id="rId8"/>
    <p:sldId id="288" r:id="rId9"/>
    <p:sldId id="289" r:id="rId10"/>
    <p:sldId id="290" r:id="rId11"/>
    <p:sldId id="261" r:id="rId12"/>
    <p:sldId id="263" r:id="rId13"/>
    <p:sldId id="262" r:id="rId14"/>
    <p:sldId id="264" r:id="rId15"/>
    <p:sldId id="267" r:id="rId16"/>
    <p:sldId id="265" r:id="rId17"/>
    <p:sldId id="269" r:id="rId18"/>
    <p:sldId id="270" r:id="rId19"/>
    <p:sldId id="268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91" r:id="rId28"/>
    <p:sldId id="292" r:id="rId29"/>
    <p:sldId id="266" r:id="rId30"/>
    <p:sldId id="278" r:id="rId31"/>
    <p:sldId id="280" r:id="rId32"/>
    <p:sldId id="281" r:id="rId33"/>
    <p:sldId id="282" r:id="rId34"/>
    <p:sldId id="283" r:id="rId35"/>
    <p:sldId id="284" r:id="rId36"/>
    <p:sldId id="279" r:id="rId37"/>
    <p:sldId id="258" r:id="rId38"/>
    <p:sldId id="293" r:id="rId39"/>
    <p:sldId id="295" r:id="rId40"/>
    <p:sldId id="296" r:id="rId41"/>
    <p:sldId id="297" r:id="rId42"/>
    <p:sldId id="294" r:id="rId4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4" y="11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tL\SURFdrive\Singlehood\Results%20October%202024%20on%20occurrence%20of%20singlehood%20between%20ages%2030%20and%204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tL\SURFdrive\Singlehood\Results%20October%202024%20on%20occurrence%20of%20singlehood%20between%20ages%2030%20and%2045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tL\SURFdrive\Singlehood\Results%20October%202024%20on%20occurrence%20of%20singlehood%20between%20ages%2030%20and%204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tL\SURFdrive\Singlehood\Results%20October%202024%20on%20occurrence%20of%20singlehood%20between%20ages%2030%20and%2045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tL\SURFdrive\Singlehood\Results%20October%202024%20on%20occurrence%20of%20singlehood%20between%20ages%2030%20and%2045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tL\SURFdrive\Singlehood\Results%20October%202024%20on%20occurrence%20of%20singlehood%20between%20ages%2030%20and%2045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tL\SURFdrive\Singlehood\Results%20October%202024%20on%20occurrence%20of%20singlehood%20between%20ages%2030%20and%2045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tL\SURFdrive\Singlehood\Results%20October%202024%20on%20occurrence%20of%20singlehood%20between%20ages%2030%20and%2045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tL\SURFdrive\Singlehood\Results%20October%202024%20on%20occurrence%20of%20singlehood%20between%20ages%2030%20and%2045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tL\SURFdrive\Singlehood\Results%20October%202024%20on%20occurrence%20of%20singlehood%20between%20ages%2030%20and%2045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tL\SURFdrive\Singlehood\Results%20October%202024%20on%20occurrence%20of%20singlehood%20between%20ages%2030%20and%2045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tL\SURFdrive\Singlehood\Results%20October%202024%20on%20occurrence%20of%20singlehood%20between%20ages%2030%20and%204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tL\SURFdrive\Singlehood\Results%20October%202024%20on%20occurrence%20of%20singlehood%20between%20ages%2030%20and%2045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tL\SURFdrive\Singlehood\Results%20October%202024%20on%20occurrence%20of%20singlehood%20between%20ages%2030%20and%204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tL\SURFdrive\Singlehood\Results%20October%202024%20on%20occurrence%20of%20singlehood%20between%20ages%2030%20and%204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tL\SURFdrive\Singlehood\Results%20October%202024%20on%20occurrence%20of%20singlehood%20between%20ages%2030%20and%204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tL\SURFdrive\Singlehood\Results%20October%202024%20on%20occurrence%20of%20singlehood%20between%20ages%2030%20and%204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tL\SURFdrive\Singlehood\Results%20October%202024%20on%20occurrence%20of%20singlehood%20between%20ages%2030%20and%204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tL\SURFdrive\Singlehood\Results%20October%202024%20on%20occurrence%20of%20singlehood%20between%20ages%2030%20and%204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tL\SURFdrive\Singlehood\Results%20October%202024%20on%20occurrence%20of%20singlehood%20between%20ages%2030%20and%204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2000" b="1"/>
              <a:t>% living without</a:t>
            </a:r>
            <a:r>
              <a:rPr lang="nl-NL" sz="2000" b="1" baseline="0"/>
              <a:t> a partner, The Netherlands</a:t>
            </a:r>
            <a:endParaRPr lang="nl-NL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'living with partner in NL'!$A$15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'living with partner in NL'!$B$14:$C$14</c:f>
              <c:strCache>
                <c:ptCount val="2"/>
                <c:pt idx="0">
                  <c:v>all ages</c:v>
                </c:pt>
                <c:pt idx="1">
                  <c:v>age 35</c:v>
                </c:pt>
              </c:strCache>
            </c:strRef>
          </c:cat>
          <c:val>
            <c:numRef>
              <c:f>'living with partner in NL'!$B$15:$C$15</c:f>
              <c:numCache>
                <c:formatCode>General</c:formatCode>
                <c:ptCount val="2"/>
                <c:pt idx="0">
                  <c:v>48.335467418157016</c:v>
                </c:pt>
                <c:pt idx="1">
                  <c:v>22.754066391880514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8-4EF9-BDF3-F6173330D4B8}"/>
            </c:ext>
          </c:extLst>
        </c:ser>
        <c:ser>
          <c:idx val="1"/>
          <c:order val="1"/>
          <c:tx>
            <c:strRef>
              <c:f>'living with partner in NL'!$A$16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'living with partner in NL'!$B$14:$C$14</c:f>
              <c:strCache>
                <c:ptCount val="2"/>
                <c:pt idx="0">
                  <c:v>all ages</c:v>
                </c:pt>
                <c:pt idx="1">
                  <c:v>age 35</c:v>
                </c:pt>
              </c:strCache>
            </c:strRef>
          </c:cat>
          <c:val>
            <c:numRef>
              <c:f>'living with partner in NL'!$B$16:$C$16</c:f>
              <c:numCache>
                <c:formatCode>General</c:formatCode>
                <c:ptCount val="2"/>
                <c:pt idx="0">
                  <c:v>50.740657018190639</c:v>
                </c:pt>
                <c:pt idx="1">
                  <c:v>29.426581225662545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98-4EF9-BDF3-F6173330D4B8}"/>
            </c:ext>
          </c:extLst>
        </c:ser>
        <c:ser>
          <c:idx val="2"/>
          <c:order val="2"/>
          <c:tx>
            <c:strRef>
              <c:f>'living with partner in NL'!$A$17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'living with partner in NL'!$B$14:$C$14</c:f>
              <c:strCache>
                <c:ptCount val="2"/>
                <c:pt idx="0">
                  <c:v>all ages</c:v>
                </c:pt>
                <c:pt idx="1">
                  <c:v>age 35</c:v>
                </c:pt>
              </c:strCache>
            </c:strRef>
          </c:cat>
          <c:val>
            <c:numRef>
              <c:f>'living with partner in NL'!$B$17:$C$17</c:f>
              <c:numCache>
                <c:formatCode>General</c:formatCode>
                <c:ptCount val="2"/>
                <c:pt idx="0">
                  <c:v>52.430623366380836</c:v>
                </c:pt>
                <c:pt idx="1">
                  <c:v>30.657614859601466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98-4EF9-BDF3-F6173330D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3678128"/>
        <c:axId val="583679568"/>
      </c:barChart>
      <c:catAx>
        <c:axId val="58367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83679568"/>
        <c:crosses val="autoZero"/>
        <c:auto val="1"/>
        <c:lblAlgn val="ctr"/>
        <c:lblOffset val="100"/>
        <c:noMultiLvlLbl val="0"/>
      </c:catAx>
      <c:valAx>
        <c:axId val="58367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8367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'Being single across country'!$A$7</c:f>
              <c:strCache>
                <c:ptCount val="1"/>
                <c:pt idx="0">
                  <c:v>Pre-partner singlehood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'Being single across country'!$B$6:$O$6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'Being single across country'!$B$7:$O$7</c:f>
              <c:numCache>
                <c:formatCode>General</c:formatCode>
                <c:ptCount val="14"/>
                <c:pt idx="0" formatCode="0.0">
                  <c:v>13.466666666666667</c:v>
                </c:pt>
                <c:pt idx="2" formatCode="0.0">
                  <c:v>17.3</c:v>
                </c:pt>
                <c:pt idx="3" formatCode="0.0">
                  <c:v>15.9</c:v>
                </c:pt>
                <c:pt idx="4" formatCode="0.0">
                  <c:v>9.3000000000000007</c:v>
                </c:pt>
                <c:pt idx="5" formatCode="0.0">
                  <c:v>12.8</c:v>
                </c:pt>
                <c:pt idx="6" formatCode="0.0">
                  <c:v>15.8</c:v>
                </c:pt>
                <c:pt idx="7" formatCode="0.0">
                  <c:v>16.600000000000001</c:v>
                </c:pt>
                <c:pt idx="8" formatCode="0.0">
                  <c:v>15.2</c:v>
                </c:pt>
                <c:pt idx="9" formatCode="0.0">
                  <c:v>12.3</c:v>
                </c:pt>
                <c:pt idx="10" formatCode="0.0">
                  <c:v>11.5</c:v>
                </c:pt>
                <c:pt idx="11" formatCode="0.0">
                  <c:v>16</c:v>
                </c:pt>
                <c:pt idx="12" formatCode="0.0">
                  <c:v>7.9</c:v>
                </c:pt>
                <c:pt idx="13" formatCode="0.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68-4534-A8B5-94F59D4D9B0B}"/>
            </c:ext>
          </c:extLst>
        </c:ser>
        <c:ser>
          <c:idx val="1"/>
          <c:order val="1"/>
          <c:tx>
            <c:strRef>
              <c:f>'Being single across country'!$A$8</c:f>
              <c:strCache>
                <c:ptCount val="1"/>
                <c:pt idx="0">
                  <c:v>Friction singlehood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'Being single across country'!$B$6:$O$6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'Being single across country'!$B$8:$O$8</c:f>
              <c:numCache>
                <c:formatCode>General</c:formatCode>
                <c:ptCount val="14"/>
                <c:pt idx="0" formatCode="0.0">
                  <c:v>11.791666666666666</c:v>
                </c:pt>
                <c:pt idx="2" formatCode="0.0">
                  <c:v>17.399999999999999</c:v>
                </c:pt>
                <c:pt idx="3" formatCode="0.0">
                  <c:v>15.1</c:v>
                </c:pt>
                <c:pt idx="4" formatCode="0.0">
                  <c:v>16.899999999999999</c:v>
                </c:pt>
                <c:pt idx="5" formatCode="0.0">
                  <c:v>12.9</c:v>
                </c:pt>
                <c:pt idx="6" formatCode="0.0">
                  <c:v>10.8</c:v>
                </c:pt>
                <c:pt idx="7" formatCode="0.0">
                  <c:v>8.3000000000000007</c:v>
                </c:pt>
                <c:pt idx="8" formatCode="0.0">
                  <c:v>12.1</c:v>
                </c:pt>
                <c:pt idx="9" formatCode="0.0">
                  <c:v>11.7</c:v>
                </c:pt>
                <c:pt idx="10" formatCode="0.0">
                  <c:v>14.2</c:v>
                </c:pt>
                <c:pt idx="11" formatCode="0.0">
                  <c:v>4.4000000000000004</c:v>
                </c:pt>
                <c:pt idx="12" formatCode="0.0">
                  <c:v>3.2</c:v>
                </c:pt>
                <c:pt idx="13" formatCode="0.0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68-4534-A8B5-94F59D4D9B0B}"/>
            </c:ext>
          </c:extLst>
        </c:ser>
        <c:ser>
          <c:idx val="2"/>
          <c:order val="2"/>
          <c:tx>
            <c:strRef>
              <c:f>'Being single across country'!$A$9</c:f>
              <c:strCache>
                <c:ptCount val="1"/>
                <c:pt idx="0">
                  <c:v>Post-partner singlehood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'Being single across country'!$B$6:$O$6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'Being single across country'!$B$9:$O$9</c:f>
              <c:numCache>
                <c:formatCode>General</c:formatCode>
                <c:ptCount val="14"/>
                <c:pt idx="0" formatCode="0.0">
                  <c:v>9.0916666666666668</c:v>
                </c:pt>
                <c:pt idx="2" formatCode="0.0">
                  <c:v>9.1</c:v>
                </c:pt>
                <c:pt idx="3" formatCode="0.0">
                  <c:v>8.9</c:v>
                </c:pt>
                <c:pt idx="4" formatCode="0.0">
                  <c:v>11.4</c:v>
                </c:pt>
                <c:pt idx="5" formatCode="0.0">
                  <c:v>8.8000000000000007</c:v>
                </c:pt>
                <c:pt idx="6" formatCode="0.0">
                  <c:v>15.3</c:v>
                </c:pt>
                <c:pt idx="7" formatCode="0.0">
                  <c:v>11</c:v>
                </c:pt>
                <c:pt idx="8" formatCode="0.0">
                  <c:v>5.6</c:v>
                </c:pt>
                <c:pt idx="9" formatCode="0.0">
                  <c:v>9.5</c:v>
                </c:pt>
                <c:pt idx="10" formatCode="0.0">
                  <c:v>7.9</c:v>
                </c:pt>
                <c:pt idx="11" formatCode="0.0">
                  <c:v>3.8</c:v>
                </c:pt>
                <c:pt idx="12" formatCode="0.0">
                  <c:v>11.6</c:v>
                </c:pt>
                <c:pt idx="13" formatCode="0.0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68-4534-A8B5-94F59D4D9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5082287"/>
        <c:axId val="706785568"/>
      </c:barChart>
      <c:catAx>
        <c:axId val="121508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06785568"/>
        <c:crosses val="autoZero"/>
        <c:auto val="1"/>
        <c:lblAlgn val="ctr"/>
        <c:lblOffset val="100"/>
        <c:noMultiLvlLbl val="0"/>
      </c:catAx>
      <c:valAx>
        <c:axId val="70678556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15082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'Being single across country'!$A$7</c:f>
              <c:strCache>
                <c:ptCount val="1"/>
                <c:pt idx="0">
                  <c:v>Pre-partner singlehood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'Being single across country'!$B$6:$O$6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'Being single across country'!$B$7:$O$7</c:f>
              <c:numCache>
                <c:formatCode>General</c:formatCode>
                <c:ptCount val="14"/>
                <c:pt idx="0" formatCode="0.0">
                  <c:v>13.466666666666667</c:v>
                </c:pt>
                <c:pt idx="2" formatCode="0.0">
                  <c:v>17.3</c:v>
                </c:pt>
                <c:pt idx="3" formatCode="0.0">
                  <c:v>15.9</c:v>
                </c:pt>
                <c:pt idx="4" formatCode="0.0">
                  <c:v>9.3000000000000007</c:v>
                </c:pt>
                <c:pt idx="5" formatCode="0.0">
                  <c:v>12.8</c:v>
                </c:pt>
                <c:pt idx="6" formatCode="0.0">
                  <c:v>15.8</c:v>
                </c:pt>
                <c:pt idx="7" formatCode="0.0">
                  <c:v>16.600000000000001</c:v>
                </c:pt>
                <c:pt idx="8" formatCode="0.0">
                  <c:v>15.2</c:v>
                </c:pt>
                <c:pt idx="9" formatCode="0.0">
                  <c:v>12.3</c:v>
                </c:pt>
                <c:pt idx="10" formatCode="0.0">
                  <c:v>11.5</c:v>
                </c:pt>
                <c:pt idx="11" formatCode="0.0">
                  <c:v>16</c:v>
                </c:pt>
                <c:pt idx="12" formatCode="0.0">
                  <c:v>7.9</c:v>
                </c:pt>
                <c:pt idx="13" formatCode="0.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62-4CC9-816A-B2B13FECEDF9}"/>
            </c:ext>
          </c:extLst>
        </c:ser>
        <c:ser>
          <c:idx val="1"/>
          <c:order val="1"/>
          <c:tx>
            <c:strRef>
              <c:f>'Being single across country'!$A$8</c:f>
              <c:strCache>
                <c:ptCount val="1"/>
                <c:pt idx="0">
                  <c:v>Friction singlehood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'Being single across country'!$B$6:$O$6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'Being single across country'!$B$8:$O$8</c:f>
              <c:numCache>
                <c:formatCode>General</c:formatCode>
                <c:ptCount val="14"/>
                <c:pt idx="0" formatCode="0.0">
                  <c:v>11.791666666666666</c:v>
                </c:pt>
                <c:pt idx="2" formatCode="0.0">
                  <c:v>17.399999999999999</c:v>
                </c:pt>
                <c:pt idx="3" formatCode="0.0">
                  <c:v>15.1</c:v>
                </c:pt>
                <c:pt idx="4" formatCode="0.0">
                  <c:v>16.899999999999999</c:v>
                </c:pt>
                <c:pt idx="5" formatCode="0.0">
                  <c:v>12.9</c:v>
                </c:pt>
                <c:pt idx="6" formatCode="0.0">
                  <c:v>10.8</c:v>
                </c:pt>
                <c:pt idx="7" formatCode="0.0">
                  <c:v>8.3000000000000007</c:v>
                </c:pt>
                <c:pt idx="8" formatCode="0.0">
                  <c:v>12.1</c:v>
                </c:pt>
                <c:pt idx="9" formatCode="0.0">
                  <c:v>11.7</c:v>
                </c:pt>
                <c:pt idx="10" formatCode="0.0">
                  <c:v>14.2</c:v>
                </c:pt>
                <c:pt idx="11" formatCode="0.0">
                  <c:v>4.4000000000000004</c:v>
                </c:pt>
                <c:pt idx="12" formatCode="0.0">
                  <c:v>3.2</c:v>
                </c:pt>
                <c:pt idx="13" formatCode="0.0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62-4CC9-816A-B2B13FECEDF9}"/>
            </c:ext>
          </c:extLst>
        </c:ser>
        <c:ser>
          <c:idx val="2"/>
          <c:order val="2"/>
          <c:tx>
            <c:strRef>
              <c:f>'Being single across country'!$A$9</c:f>
              <c:strCache>
                <c:ptCount val="1"/>
                <c:pt idx="0">
                  <c:v>Post-partner singlehood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'Being single across country'!$B$6:$O$6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'Being single across country'!$B$9:$O$9</c:f>
              <c:numCache>
                <c:formatCode>General</c:formatCode>
                <c:ptCount val="14"/>
                <c:pt idx="0" formatCode="0.0">
                  <c:v>9.0916666666666668</c:v>
                </c:pt>
                <c:pt idx="2" formatCode="0.0">
                  <c:v>9.1</c:v>
                </c:pt>
                <c:pt idx="3" formatCode="0.0">
                  <c:v>8.9</c:v>
                </c:pt>
                <c:pt idx="4" formatCode="0.0">
                  <c:v>11.4</c:v>
                </c:pt>
                <c:pt idx="5" formatCode="0.0">
                  <c:v>8.8000000000000007</c:v>
                </c:pt>
                <c:pt idx="6" formatCode="0.0">
                  <c:v>15.3</c:v>
                </c:pt>
                <c:pt idx="7" formatCode="0.0">
                  <c:v>11</c:v>
                </c:pt>
                <c:pt idx="8" formatCode="0.0">
                  <c:v>5.6</c:v>
                </c:pt>
                <c:pt idx="9" formatCode="0.0">
                  <c:v>9.5</c:v>
                </c:pt>
                <c:pt idx="10" formatCode="0.0">
                  <c:v>7.9</c:v>
                </c:pt>
                <c:pt idx="11" formatCode="0.0">
                  <c:v>3.8</c:v>
                </c:pt>
                <c:pt idx="12" formatCode="0.0">
                  <c:v>11.6</c:v>
                </c:pt>
                <c:pt idx="13" formatCode="0.0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62-4CC9-816A-B2B13FECEDF9}"/>
            </c:ext>
          </c:extLst>
        </c:ser>
        <c:ser>
          <c:idx val="3"/>
          <c:order val="3"/>
          <c:tx>
            <c:strRef>
              <c:f>'Being single across country'!$A$10</c:f>
              <c:strCache>
                <c:ptCount val="1"/>
                <c:pt idx="0">
                  <c:v>Permanent singlehood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'Being single across country'!$B$6:$O$6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'Being single across country'!$B$10:$O$10</c:f>
              <c:numCache>
                <c:formatCode>General</c:formatCode>
                <c:ptCount val="14"/>
                <c:pt idx="0" formatCode="0.0">
                  <c:v>12.483333333333334</c:v>
                </c:pt>
                <c:pt idx="2" formatCode="0.0">
                  <c:v>6.8</c:v>
                </c:pt>
                <c:pt idx="3" formatCode="0.0">
                  <c:v>9.9</c:v>
                </c:pt>
                <c:pt idx="4" formatCode="0.0">
                  <c:v>10.8</c:v>
                </c:pt>
                <c:pt idx="5" formatCode="0.0">
                  <c:v>14.1</c:v>
                </c:pt>
                <c:pt idx="6" formatCode="0.0">
                  <c:v>17.8</c:v>
                </c:pt>
                <c:pt idx="7" formatCode="0.0">
                  <c:v>14.8</c:v>
                </c:pt>
                <c:pt idx="8" formatCode="0.0">
                  <c:v>8.6999999999999993</c:v>
                </c:pt>
                <c:pt idx="9" formatCode="0.0">
                  <c:v>12.6</c:v>
                </c:pt>
                <c:pt idx="10" formatCode="0.0">
                  <c:v>7.2</c:v>
                </c:pt>
                <c:pt idx="11" formatCode="0.0">
                  <c:v>13.6</c:v>
                </c:pt>
                <c:pt idx="12" formatCode="0.0">
                  <c:v>21.5</c:v>
                </c:pt>
                <c:pt idx="13" formatCode="0.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62-4CC9-816A-B2B13FECE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5082287"/>
        <c:axId val="706785568"/>
      </c:barChart>
      <c:catAx>
        <c:axId val="121508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06785568"/>
        <c:crosses val="autoZero"/>
        <c:auto val="1"/>
        <c:lblAlgn val="ctr"/>
        <c:lblOffset val="100"/>
        <c:noMultiLvlLbl val="0"/>
      </c:catAx>
      <c:valAx>
        <c:axId val="70678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15082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Duration!$B$2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Duration!$A$3:$A$9</c:f>
              <c:strCache>
                <c:ptCount val="7"/>
                <c:pt idx="0">
                  <c:v>Total</c:v>
                </c:pt>
                <c:pt idx="1">
                  <c:v>Any singlehood period</c:v>
                </c:pt>
                <c:pt idx="3">
                  <c:v>Pre-partner singlehood</c:v>
                </c:pt>
                <c:pt idx="4">
                  <c:v>Friction singlehood</c:v>
                </c:pt>
                <c:pt idx="5">
                  <c:v>Post-partner singlehood</c:v>
                </c:pt>
                <c:pt idx="6">
                  <c:v>Permanent singlehood</c:v>
                </c:pt>
              </c:strCache>
            </c:strRef>
          </c:cat>
          <c:val>
            <c:numRef>
              <c:f>Duration!$B$3:$B$9</c:f>
              <c:numCache>
                <c:formatCode>0.0</c:formatCode>
                <c:ptCount val="7"/>
                <c:pt idx="0">
                  <c:v>3.6006944444444442</c:v>
                </c:pt>
                <c:pt idx="1">
                  <c:v>7.6930555555555564</c:v>
                </c:pt>
                <c:pt idx="2" formatCode="0.00">
                  <c:v>0</c:v>
                </c:pt>
                <c:pt idx="3">
                  <c:v>4.4097222222222223</c:v>
                </c:pt>
                <c:pt idx="4">
                  <c:v>4.5180555555555548</c:v>
                </c:pt>
                <c:pt idx="5">
                  <c:v>6.5826388888888898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37-4256-8B9F-517C1BDE1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6620408"/>
        <c:axId val="341634440"/>
      </c:barChart>
      <c:catAx>
        <c:axId val="576620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41634440"/>
        <c:crosses val="autoZero"/>
        <c:auto val="1"/>
        <c:lblAlgn val="ctr"/>
        <c:lblOffset val="100"/>
        <c:noMultiLvlLbl val="0"/>
      </c:catAx>
      <c:valAx>
        <c:axId val="341634440"/>
        <c:scaling>
          <c:orientation val="minMax"/>
          <c:max val="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766204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Duration!$B$2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Duration!$A$3:$A$9</c:f>
              <c:strCache>
                <c:ptCount val="7"/>
                <c:pt idx="0">
                  <c:v>Total</c:v>
                </c:pt>
                <c:pt idx="1">
                  <c:v>Any singlehood period</c:v>
                </c:pt>
                <c:pt idx="3">
                  <c:v>Pre-partner singlehood</c:v>
                </c:pt>
                <c:pt idx="4">
                  <c:v>Friction singlehood</c:v>
                </c:pt>
                <c:pt idx="5">
                  <c:v>Post-partner singlehood</c:v>
                </c:pt>
                <c:pt idx="6">
                  <c:v>Permanent singlehood</c:v>
                </c:pt>
              </c:strCache>
            </c:strRef>
          </c:cat>
          <c:val>
            <c:numRef>
              <c:f>Duration!$B$3:$B$9</c:f>
              <c:numCache>
                <c:formatCode>0.0</c:formatCode>
                <c:ptCount val="7"/>
                <c:pt idx="0">
                  <c:v>3.6006944444444442</c:v>
                </c:pt>
                <c:pt idx="1">
                  <c:v>7.6930555555555564</c:v>
                </c:pt>
                <c:pt idx="2" formatCode="0.00">
                  <c:v>0</c:v>
                </c:pt>
                <c:pt idx="3">
                  <c:v>4.4097222222222223</c:v>
                </c:pt>
                <c:pt idx="4">
                  <c:v>4.5180555555555548</c:v>
                </c:pt>
                <c:pt idx="5">
                  <c:v>6.5826388888888898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37-4256-8B9F-517C1BDE1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6620408"/>
        <c:axId val="341634440"/>
      </c:barChart>
      <c:catAx>
        <c:axId val="576620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41634440"/>
        <c:crosses val="autoZero"/>
        <c:auto val="1"/>
        <c:lblAlgn val="ctr"/>
        <c:lblOffset val="100"/>
        <c:noMultiLvlLbl val="0"/>
      </c:catAx>
      <c:valAx>
        <c:axId val="341634440"/>
        <c:scaling>
          <c:orientation val="minMax"/>
          <c:max val="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766204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Duration!$B$2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Duration!$A$3:$A$9</c:f>
              <c:strCache>
                <c:ptCount val="7"/>
                <c:pt idx="0">
                  <c:v>Total</c:v>
                </c:pt>
                <c:pt idx="1">
                  <c:v>Any singlehood period</c:v>
                </c:pt>
                <c:pt idx="3">
                  <c:v>Pre-partner singlehood</c:v>
                </c:pt>
                <c:pt idx="4">
                  <c:v>Friction singlehood</c:v>
                </c:pt>
                <c:pt idx="5">
                  <c:v>Post-partner singlehood</c:v>
                </c:pt>
                <c:pt idx="6">
                  <c:v>Permanent singlehood</c:v>
                </c:pt>
              </c:strCache>
            </c:strRef>
          </c:cat>
          <c:val>
            <c:numRef>
              <c:f>Duration!$B$3:$B$9</c:f>
              <c:numCache>
                <c:formatCode>0.0</c:formatCode>
                <c:ptCount val="7"/>
                <c:pt idx="0">
                  <c:v>3.6006944444444442</c:v>
                </c:pt>
                <c:pt idx="1">
                  <c:v>7.6930555555555564</c:v>
                </c:pt>
                <c:pt idx="2" formatCode="0.00">
                  <c:v>0</c:v>
                </c:pt>
                <c:pt idx="3">
                  <c:v>4.4097222222222223</c:v>
                </c:pt>
                <c:pt idx="4">
                  <c:v>4.5180555555555548</c:v>
                </c:pt>
                <c:pt idx="5">
                  <c:v>6.5826388888888898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37-4256-8B9F-517C1BDE1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6620408"/>
        <c:axId val="341634440"/>
      </c:barChart>
      <c:catAx>
        <c:axId val="576620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41634440"/>
        <c:crosses val="autoZero"/>
        <c:auto val="1"/>
        <c:lblAlgn val="ctr"/>
        <c:lblOffset val="100"/>
        <c:noMultiLvlLbl val="0"/>
      </c:catAx>
      <c:valAx>
        <c:axId val="341634440"/>
        <c:scaling>
          <c:orientation val="minMax"/>
          <c:max val="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766204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800" b="1"/>
              <a:t>%</a:t>
            </a:r>
            <a:r>
              <a:rPr lang="nl-NL" sz="1800" b="1" baseline="0"/>
              <a:t> home-owner among 45-49 year olds by </a:t>
            </a:r>
            <a:r>
              <a:rPr lang="nl-NL" sz="1800" b="1"/>
              <a:t>single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'Home ownership'!$A$3</c:f>
              <c:strCache>
                <c:ptCount val="1"/>
                <c:pt idx="0">
                  <c:v>No singlehood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'Home ownership'!$B$2:$O$2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'Home ownership'!$B$3:$O$3</c:f>
              <c:numCache>
                <c:formatCode>General</c:formatCode>
                <c:ptCount val="14"/>
                <c:pt idx="0" formatCode="0.0">
                  <c:v>87.691666666666663</c:v>
                </c:pt>
                <c:pt idx="2" formatCode="0.0">
                  <c:v>88.1</c:v>
                </c:pt>
                <c:pt idx="3" formatCode="0.0">
                  <c:v>96</c:v>
                </c:pt>
                <c:pt idx="4" formatCode="0.0">
                  <c:v>97.9</c:v>
                </c:pt>
                <c:pt idx="5" formatCode="0.0">
                  <c:v>83.8</c:v>
                </c:pt>
                <c:pt idx="6" formatCode="0.0">
                  <c:v>83</c:v>
                </c:pt>
                <c:pt idx="7" formatCode="0.0">
                  <c:v>90.9</c:v>
                </c:pt>
                <c:pt idx="8" formatCode="0.0">
                  <c:v>71.2</c:v>
                </c:pt>
                <c:pt idx="9" formatCode="0.0">
                  <c:v>74.400000000000006</c:v>
                </c:pt>
                <c:pt idx="10" formatCode="0.0">
                  <c:v>92.9</c:v>
                </c:pt>
                <c:pt idx="11" formatCode="0.0">
                  <c:v>83.9</c:v>
                </c:pt>
                <c:pt idx="12" formatCode="0.0">
                  <c:v>96.1</c:v>
                </c:pt>
                <c:pt idx="13" formatCode="0.0">
                  <c:v>94.1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7-482C-8666-A8BEB0C85B05}"/>
            </c:ext>
          </c:extLst>
        </c:ser>
        <c:ser>
          <c:idx val="1"/>
          <c:order val="1"/>
          <c:tx>
            <c:strRef>
              <c:f>'Home ownership'!$A$4</c:f>
              <c:strCache>
                <c:ptCount val="1"/>
                <c:pt idx="0">
                  <c:v>Pre-partner singlehood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'Home ownership'!$B$2:$O$2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'Home ownership'!$B$4:$O$4</c:f>
              <c:numCache>
                <c:formatCode>General</c:formatCode>
                <c:ptCount val="14"/>
                <c:pt idx="0" formatCode="0.0">
                  <c:v>79.083333333333329</c:v>
                </c:pt>
                <c:pt idx="2" formatCode="0.0">
                  <c:v>81.7</c:v>
                </c:pt>
                <c:pt idx="3" formatCode="0.0">
                  <c:v>92.5</c:v>
                </c:pt>
                <c:pt idx="4" formatCode="0.0">
                  <c:v>60</c:v>
                </c:pt>
                <c:pt idx="5" formatCode="0.0">
                  <c:v>74.5</c:v>
                </c:pt>
                <c:pt idx="6" formatCode="0.0">
                  <c:v>82.3</c:v>
                </c:pt>
                <c:pt idx="7" formatCode="0.0">
                  <c:v>86.7</c:v>
                </c:pt>
                <c:pt idx="8" formatCode="0.0">
                  <c:v>58.1</c:v>
                </c:pt>
                <c:pt idx="9" formatCode="0.0">
                  <c:v>64.400000000000006</c:v>
                </c:pt>
                <c:pt idx="10" formatCode="0.0">
                  <c:v>85.1</c:v>
                </c:pt>
                <c:pt idx="11" formatCode="0.0">
                  <c:v>82.1</c:v>
                </c:pt>
                <c:pt idx="12" formatCode="0.0">
                  <c:v>87.9</c:v>
                </c:pt>
                <c:pt idx="13" formatCode="0.0">
                  <c:v>93.7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27-482C-8666-A8BEB0C85B05}"/>
            </c:ext>
          </c:extLst>
        </c:ser>
        <c:ser>
          <c:idx val="2"/>
          <c:order val="2"/>
          <c:tx>
            <c:strRef>
              <c:f>'Home ownership'!$A$5</c:f>
              <c:strCache>
                <c:ptCount val="1"/>
                <c:pt idx="0">
                  <c:v>Friction singlehood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'Home ownership'!$B$2:$O$2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'Home ownership'!$B$5:$O$5</c:f>
              <c:numCache>
                <c:formatCode>General</c:formatCode>
                <c:ptCount val="14"/>
                <c:pt idx="0" formatCode="0.0">
                  <c:v>72.983333333333334</c:v>
                </c:pt>
                <c:pt idx="2" formatCode="0.0">
                  <c:v>69</c:v>
                </c:pt>
                <c:pt idx="3" formatCode="0.0">
                  <c:v>85.6</c:v>
                </c:pt>
                <c:pt idx="4" formatCode="0.0">
                  <c:v>82.2</c:v>
                </c:pt>
                <c:pt idx="5" formatCode="0.0">
                  <c:v>62.1</c:v>
                </c:pt>
                <c:pt idx="6" formatCode="0.0">
                  <c:v>70.900000000000006</c:v>
                </c:pt>
                <c:pt idx="7" formatCode="0.0">
                  <c:v>65.5</c:v>
                </c:pt>
                <c:pt idx="8" formatCode="0.0">
                  <c:v>53</c:v>
                </c:pt>
                <c:pt idx="9" formatCode="0.0">
                  <c:v>54.9</c:v>
                </c:pt>
                <c:pt idx="10" formatCode="0.0">
                  <c:v>75.3</c:v>
                </c:pt>
                <c:pt idx="11" formatCode="0.0">
                  <c:v>79.099999999999994</c:v>
                </c:pt>
                <c:pt idx="12" formatCode="0.0">
                  <c:v>95.8</c:v>
                </c:pt>
                <c:pt idx="13" formatCode="0.0">
                  <c:v>82.4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27-482C-8666-A8BEB0C85B05}"/>
            </c:ext>
          </c:extLst>
        </c:ser>
        <c:ser>
          <c:idx val="3"/>
          <c:order val="3"/>
          <c:tx>
            <c:strRef>
              <c:f>'Home ownership'!$A$6</c:f>
              <c:strCache>
                <c:ptCount val="1"/>
                <c:pt idx="0">
                  <c:v>Post-partner singlehood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'Home ownership'!$B$2:$O$2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'Home ownership'!$B$6:$O$6</c:f>
              <c:numCache>
                <c:formatCode>General</c:formatCode>
                <c:ptCount val="14"/>
                <c:pt idx="0" formatCode="0.0">
                  <c:v>60.183333333333337</c:v>
                </c:pt>
                <c:pt idx="2" formatCode="0.0">
                  <c:v>65.599999999999994</c:v>
                </c:pt>
                <c:pt idx="3" formatCode="0.0">
                  <c:v>69.2</c:v>
                </c:pt>
                <c:pt idx="4" formatCode="0.0">
                  <c:v>63.9</c:v>
                </c:pt>
                <c:pt idx="5" formatCode="0.0">
                  <c:v>39.700000000000003</c:v>
                </c:pt>
                <c:pt idx="6" formatCode="0.0">
                  <c:v>51.2</c:v>
                </c:pt>
                <c:pt idx="7" formatCode="0.0">
                  <c:v>43.3</c:v>
                </c:pt>
                <c:pt idx="8" formatCode="0.0">
                  <c:v>21.6</c:v>
                </c:pt>
                <c:pt idx="9" formatCode="0.0">
                  <c:v>42.9</c:v>
                </c:pt>
                <c:pt idx="10" formatCode="0.0">
                  <c:v>93.2</c:v>
                </c:pt>
                <c:pt idx="11" formatCode="0.0">
                  <c:v>63.4</c:v>
                </c:pt>
                <c:pt idx="12" formatCode="0.0">
                  <c:v>90.6</c:v>
                </c:pt>
                <c:pt idx="13" formatCode="0.0">
                  <c:v>77.599999999999994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27-482C-8666-A8BEB0C85B05}"/>
            </c:ext>
          </c:extLst>
        </c:ser>
        <c:ser>
          <c:idx val="4"/>
          <c:order val="4"/>
          <c:tx>
            <c:strRef>
              <c:f>'Home ownership'!$A$7</c:f>
              <c:strCache>
                <c:ptCount val="1"/>
                <c:pt idx="0">
                  <c:v>Permanent singlehood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'Home ownership'!$B$2:$O$2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'Home ownership'!$B$7:$O$7</c:f>
              <c:numCache>
                <c:formatCode>General</c:formatCode>
                <c:ptCount val="14"/>
                <c:pt idx="0" formatCode="0.0">
                  <c:v>56.94166666666667</c:v>
                </c:pt>
                <c:pt idx="2" formatCode="0.0">
                  <c:v>49.3</c:v>
                </c:pt>
                <c:pt idx="3" formatCode="0.0">
                  <c:v>73.400000000000006</c:v>
                </c:pt>
                <c:pt idx="4" formatCode="0.0">
                  <c:v>65.5</c:v>
                </c:pt>
                <c:pt idx="5" formatCode="0.0">
                  <c:v>48</c:v>
                </c:pt>
                <c:pt idx="6" formatCode="0.0">
                  <c:v>50.5</c:v>
                </c:pt>
                <c:pt idx="7" formatCode="0.0">
                  <c:v>34</c:v>
                </c:pt>
                <c:pt idx="8" formatCode="0.0">
                  <c:v>22.8</c:v>
                </c:pt>
                <c:pt idx="9" formatCode="0.0">
                  <c:v>39.6</c:v>
                </c:pt>
                <c:pt idx="10" formatCode="0.0">
                  <c:v>68.2</c:v>
                </c:pt>
                <c:pt idx="11" formatCode="0.0">
                  <c:v>73.400000000000006</c:v>
                </c:pt>
                <c:pt idx="12" formatCode="0.0">
                  <c:v>89.9</c:v>
                </c:pt>
                <c:pt idx="13" formatCode="0.0">
                  <c:v>68.7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27-482C-8666-A8BEB0C85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8827552"/>
        <c:axId val="451765344"/>
      </c:barChart>
      <c:catAx>
        <c:axId val="98882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51765344"/>
        <c:crosses val="autoZero"/>
        <c:auto val="1"/>
        <c:lblAlgn val="ctr"/>
        <c:lblOffset val="100"/>
        <c:noMultiLvlLbl val="0"/>
      </c:catAx>
      <c:valAx>
        <c:axId val="4517653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8882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800" b="1"/>
              <a:t>%</a:t>
            </a:r>
            <a:r>
              <a:rPr lang="nl-NL" sz="1800" b="1" baseline="0"/>
              <a:t> home-owner among 45-49 year olds by </a:t>
            </a:r>
            <a:r>
              <a:rPr lang="nl-NL" sz="1800" b="1"/>
              <a:t>single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'Home ownership'!$A$3</c:f>
              <c:strCache>
                <c:ptCount val="1"/>
                <c:pt idx="0">
                  <c:v>No singlehood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'Home ownership'!$B$2:$O$2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'Home ownership'!$B$3:$O$3</c:f>
              <c:numCache>
                <c:formatCode>General</c:formatCode>
                <c:ptCount val="14"/>
                <c:pt idx="0" formatCode="0.0">
                  <c:v>87.691666666666663</c:v>
                </c:pt>
                <c:pt idx="2" formatCode="0.0">
                  <c:v>88.1</c:v>
                </c:pt>
                <c:pt idx="3" formatCode="0.0">
                  <c:v>96</c:v>
                </c:pt>
                <c:pt idx="4" formatCode="0.0">
                  <c:v>97.9</c:v>
                </c:pt>
                <c:pt idx="5" formatCode="0.0">
                  <c:v>83.8</c:v>
                </c:pt>
                <c:pt idx="6" formatCode="0.0">
                  <c:v>83</c:v>
                </c:pt>
                <c:pt idx="7" formatCode="0.0">
                  <c:v>90.9</c:v>
                </c:pt>
                <c:pt idx="8" formatCode="0.0">
                  <c:v>71.2</c:v>
                </c:pt>
                <c:pt idx="9" formatCode="0.0">
                  <c:v>74.400000000000006</c:v>
                </c:pt>
                <c:pt idx="10" formatCode="0.0">
                  <c:v>92.9</c:v>
                </c:pt>
                <c:pt idx="11" formatCode="0.0">
                  <c:v>83.9</c:v>
                </c:pt>
                <c:pt idx="12" formatCode="0.0">
                  <c:v>96.1</c:v>
                </c:pt>
                <c:pt idx="13" formatCode="0.0">
                  <c:v>94.1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7-482C-8666-A8BEB0C85B05}"/>
            </c:ext>
          </c:extLst>
        </c:ser>
        <c:ser>
          <c:idx val="1"/>
          <c:order val="1"/>
          <c:tx>
            <c:strRef>
              <c:f>'Home ownership'!$A$4</c:f>
              <c:strCache>
                <c:ptCount val="1"/>
                <c:pt idx="0">
                  <c:v>Pre-partner singlehood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'Home ownership'!$B$2:$O$2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'Home ownership'!$B$4:$O$4</c:f>
              <c:numCache>
                <c:formatCode>General</c:formatCode>
                <c:ptCount val="14"/>
                <c:pt idx="0" formatCode="0.0">
                  <c:v>79.083333333333329</c:v>
                </c:pt>
                <c:pt idx="2" formatCode="0.0">
                  <c:v>81.7</c:v>
                </c:pt>
                <c:pt idx="3" formatCode="0.0">
                  <c:v>92.5</c:v>
                </c:pt>
                <c:pt idx="4" formatCode="0.0">
                  <c:v>60</c:v>
                </c:pt>
                <c:pt idx="5" formatCode="0.0">
                  <c:v>74.5</c:v>
                </c:pt>
                <c:pt idx="6" formatCode="0.0">
                  <c:v>82.3</c:v>
                </c:pt>
                <c:pt idx="7" formatCode="0.0">
                  <c:v>86.7</c:v>
                </c:pt>
                <c:pt idx="8" formatCode="0.0">
                  <c:v>58.1</c:v>
                </c:pt>
                <c:pt idx="9" formatCode="0.0">
                  <c:v>64.400000000000006</c:v>
                </c:pt>
                <c:pt idx="10" formatCode="0.0">
                  <c:v>85.1</c:v>
                </c:pt>
                <c:pt idx="11" formatCode="0.0">
                  <c:v>82.1</c:v>
                </c:pt>
                <c:pt idx="12" formatCode="0.0">
                  <c:v>87.9</c:v>
                </c:pt>
                <c:pt idx="13" formatCode="0.0">
                  <c:v>93.7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27-482C-8666-A8BEB0C85B05}"/>
            </c:ext>
          </c:extLst>
        </c:ser>
        <c:ser>
          <c:idx val="2"/>
          <c:order val="2"/>
          <c:tx>
            <c:strRef>
              <c:f>'Home ownership'!$A$5</c:f>
              <c:strCache>
                <c:ptCount val="1"/>
                <c:pt idx="0">
                  <c:v>Friction singlehood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'Home ownership'!$B$2:$O$2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'Home ownership'!$B$5:$O$5</c:f>
              <c:numCache>
                <c:formatCode>General</c:formatCode>
                <c:ptCount val="14"/>
                <c:pt idx="0" formatCode="0.0">
                  <c:v>72.983333333333334</c:v>
                </c:pt>
                <c:pt idx="2" formatCode="0.0">
                  <c:v>69</c:v>
                </c:pt>
                <c:pt idx="3" formatCode="0.0">
                  <c:v>85.6</c:v>
                </c:pt>
                <c:pt idx="4" formatCode="0.0">
                  <c:v>82.2</c:v>
                </c:pt>
                <c:pt idx="5" formatCode="0.0">
                  <c:v>62.1</c:v>
                </c:pt>
                <c:pt idx="6" formatCode="0.0">
                  <c:v>70.900000000000006</c:v>
                </c:pt>
                <c:pt idx="7" formatCode="0.0">
                  <c:v>65.5</c:v>
                </c:pt>
                <c:pt idx="8" formatCode="0.0">
                  <c:v>53</c:v>
                </c:pt>
                <c:pt idx="9" formatCode="0.0">
                  <c:v>54.9</c:v>
                </c:pt>
                <c:pt idx="10" formatCode="0.0">
                  <c:v>75.3</c:v>
                </c:pt>
                <c:pt idx="11" formatCode="0.0">
                  <c:v>79.099999999999994</c:v>
                </c:pt>
                <c:pt idx="12" formatCode="0.0">
                  <c:v>95.8</c:v>
                </c:pt>
                <c:pt idx="13" formatCode="0.0">
                  <c:v>82.4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27-482C-8666-A8BEB0C85B05}"/>
            </c:ext>
          </c:extLst>
        </c:ser>
        <c:ser>
          <c:idx val="3"/>
          <c:order val="3"/>
          <c:tx>
            <c:strRef>
              <c:f>'Home ownership'!$A$6</c:f>
              <c:strCache>
                <c:ptCount val="1"/>
                <c:pt idx="0">
                  <c:v>Post-partner singlehood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'Home ownership'!$B$2:$O$2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'Home ownership'!$B$6:$O$6</c:f>
              <c:numCache>
                <c:formatCode>General</c:formatCode>
                <c:ptCount val="14"/>
                <c:pt idx="0" formatCode="0.0">
                  <c:v>60.183333333333337</c:v>
                </c:pt>
                <c:pt idx="2" formatCode="0.0">
                  <c:v>65.599999999999994</c:v>
                </c:pt>
                <c:pt idx="3" formatCode="0.0">
                  <c:v>69.2</c:v>
                </c:pt>
                <c:pt idx="4" formatCode="0.0">
                  <c:v>63.9</c:v>
                </c:pt>
                <c:pt idx="5" formatCode="0.0">
                  <c:v>39.700000000000003</c:v>
                </c:pt>
                <c:pt idx="6" formatCode="0.0">
                  <c:v>51.2</c:v>
                </c:pt>
                <c:pt idx="7" formatCode="0.0">
                  <c:v>43.3</c:v>
                </c:pt>
                <c:pt idx="8" formatCode="0.0">
                  <c:v>21.6</c:v>
                </c:pt>
                <c:pt idx="9" formatCode="0.0">
                  <c:v>42.9</c:v>
                </c:pt>
                <c:pt idx="10" formatCode="0.0">
                  <c:v>93.2</c:v>
                </c:pt>
                <c:pt idx="11" formatCode="0.0">
                  <c:v>63.4</c:v>
                </c:pt>
                <c:pt idx="12" formatCode="0.0">
                  <c:v>90.6</c:v>
                </c:pt>
                <c:pt idx="13" formatCode="0.0">
                  <c:v>77.599999999999994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27-482C-8666-A8BEB0C85B05}"/>
            </c:ext>
          </c:extLst>
        </c:ser>
        <c:ser>
          <c:idx val="4"/>
          <c:order val="4"/>
          <c:tx>
            <c:strRef>
              <c:f>'Home ownership'!$A$7</c:f>
              <c:strCache>
                <c:ptCount val="1"/>
                <c:pt idx="0">
                  <c:v>Permanent singlehood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'Home ownership'!$B$2:$O$2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'Home ownership'!$B$7:$O$7</c:f>
              <c:numCache>
                <c:formatCode>General</c:formatCode>
                <c:ptCount val="14"/>
                <c:pt idx="0" formatCode="0.0">
                  <c:v>56.94166666666667</c:v>
                </c:pt>
                <c:pt idx="2" formatCode="0.0">
                  <c:v>49.3</c:v>
                </c:pt>
                <c:pt idx="3" formatCode="0.0">
                  <c:v>73.400000000000006</c:v>
                </c:pt>
                <c:pt idx="4" formatCode="0.0">
                  <c:v>65.5</c:v>
                </c:pt>
                <c:pt idx="5" formatCode="0.0">
                  <c:v>48</c:v>
                </c:pt>
                <c:pt idx="6" formatCode="0.0">
                  <c:v>50.5</c:v>
                </c:pt>
                <c:pt idx="7" formatCode="0.0">
                  <c:v>34</c:v>
                </c:pt>
                <c:pt idx="8" formatCode="0.0">
                  <c:v>22.8</c:v>
                </c:pt>
                <c:pt idx="9" formatCode="0.0">
                  <c:v>39.6</c:v>
                </c:pt>
                <c:pt idx="10" formatCode="0.0">
                  <c:v>68.2</c:v>
                </c:pt>
                <c:pt idx="11" formatCode="0.0">
                  <c:v>73.400000000000006</c:v>
                </c:pt>
                <c:pt idx="12" formatCode="0.0">
                  <c:v>89.9</c:v>
                </c:pt>
                <c:pt idx="13" formatCode="0.0">
                  <c:v>68.7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27-482C-8666-A8BEB0C85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8827552"/>
        <c:axId val="451765344"/>
      </c:barChart>
      <c:catAx>
        <c:axId val="98882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51765344"/>
        <c:crosses val="autoZero"/>
        <c:auto val="1"/>
        <c:lblAlgn val="ctr"/>
        <c:lblOffset val="100"/>
        <c:noMultiLvlLbl val="0"/>
      </c:catAx>
      <c:valAx>
        <c:axId val="4517653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8882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800" b="1"/>
              <a:t>%</a:t>
            </a:r>
            <a:r>
              <a:rPr lang="nl-NL" sz="1800" b="1" baseline="0"/>
              <a:t> home-owner among 45-49 year olds by </a:t>
            </a:r>
            <a:r>
              <a:rPr lang="nl-NL" sz="1800" b="1"/>
              <a:t>single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'Home ownership'!$A$3</c:f>
              <c:strCache>
                <c:ptCount val="1"/>
                <c:pt idx="0">
                  <c:v>No singlehood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'Home ownership'!$B$2:$O$2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'Home ownership'!$B$3:$O$3</c:f>
              <c:numCache>
                <c:formatCode>General</c:formatCode>
                <c:ptCount val="14"/>
                <c:pt idx="0" formatCode="0.0">
                  <c:v>87.691666666666663</c:v>
                </c:pt>
                <c:pt idx="2" formatCode="0.0">
                  <c:v>88.1</c:v>
                </c:pt>
                <c:pt idx="3" formatCode="0.0">
                  <c:v>96</c:v>
                </c:pt>
                <c:pt idx="4" formatCode="0.0">
                  <c:v>97.9</c:v>
                </c:pt>
                <c:pt idx="5" formatCode="0.0">
                  <c:v>83.8</c:v>
                </c:pt>
                <c:pt idx="6" formatCode="0.0">
                  <c:v>83</c:v>
                </c:pt>
                <c:pt idx="7" formatCode="0.0">
                  <c:v>90.9</c:v>
                </c:pt>
                <c:pt idx="8" formatCode="0.0">
                  <c:v>71.2</c:v>
                </c:pt>
                <c:pt idx="9" formatCode="0.0">
                  <c:v>74.400000000000006</c:v>
                </c:pt>
                <c:pt idx="10" formatCode="0.0">
                  <c:v>92.9</c:v>
                </c:pt>
                <c:pt idx="11" formatCode="0.0">
                  <c:v>83.9</c:v>
                </c:pt>
                <c:pt idx="12" formatCode="0.0">
                  <c:v>96.1</c:v>
                </c:pt>
                <c:pt idx="13" formatCode="0.0">
                  <c:v>94.1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7-482C-8666-A8BEB0C85B05}"/>
            </c:ext>
          </c:extLst>
        </c:ser>
        <c:ser>
          <c:idx val="1"/>
          <c:order val="1"/>
          <c:tx>
            <c:strRef>
              <c:f>'Home ownership'!$A$4</c:f>
              <c:strCache>
                <c:ptCount val="1"/>
                <c:pt idx="0">
                  <c:v>Pre-partner singlehood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'Home ownership'!$B$2:$O$2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'Home ownership'!$B$4:$O$4</c:f>
              <c:numCache>
                <c:formatCode>General</c:formatCode>
                <c:ptCount val="14"/>
                <c:pt idx="0" formatCode="0.0">
                  <c:v>79.083333333333329</c:v>
                </c:pt>
                <c:pt idx="2" formatCode="0.0">
                  <c:v>81.7</c:v>
                </c:pt>
                <c:pt idx="3" formatCode="0.0">
                  <c:v>92.5</c:v>
                </c:pt>
                <c:pt idx="4" formatCode="0.0">
                  <c:v>60</c:v>
                </c:pt>
                <c:pt idx="5" formatCode="0.0">
                  <c:v>74.5</c:v>
                </c:pt>
                <c:pt idx="6" formatCode="0.0">
                  <c:v>82.3</c:v>
                </c:pt>
                <c:pt idx="7" formatCode="0.0">
                  <c:v>86.7</c:v>
                </c:pt>
                <c:pt idx="8" formatCode="0.0">
                  <c:v>58.1</c:v>
                </c:pt>
                <c:pt idx="9" formatCode="0.0">
                  <c:v>64.400000000000006</c:v>
                </c:pt>
                <c:pt idx="10" formatCode="0.0">
                  <c:v>85.1</c:v>
                </c:pt>
                <c:pt idx="11" formatCode="0.0">
                  <c:v>82.1</c:v>
                </c:pt>
                <c:pt idx="12" formatCode="0.0">
                  <c:v>87.9</c:v>
                </c:pt>
                <c:pt idx="13" formatCode="0.0">
                  <c:v>93.7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27-482C-8666-A8BEB0C85B05}"/>
            </c:ext>
          </c:extLst>
        </c:ser>
        <c:ser>
          <c:idx val="2"/>
          <c:order val="2"/>
          <c:tx>
            <c:strRef>
              <c:f>'Home ownership'!$A$5</c:f>
              <c:strCache>
                <c:ptCount val="1"/>
                <c:pt idx="0">
                  <c:v>Friction singlehood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'Home ownership'!$B$2:$O$2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'Home ownership'!$B$5:$O$5</c:f>
              <c:numCache>
                <c:formatCode>General</c:formatCode>
                <c:ptCount val="14"/>
                <c:pt idx="0" formatCode="0.0">
                  <c:v>72.983333333333334</c:v>
                </c:pt>
                <c:pt idx="2" formatCode="0.0">
                  <c:v>69</c:v>
                </c:pt>
                <c:pt idx="3" formatCode="0.0">
                  <c:v>85.6</c:v>
                </c:pt>
                <c:pt idx="4" formatCode="0.0">
                  <c:v>82.2</c:v>
                </c:pt>
                <c:pt idx="5" formatCode="0.0">
                  <c:v>62.1</c:v>
                </c:pt>
                <c:pt idx="6" formatCode="0.0">
                  <c:v>70.900000000000006</c:v>
                </c:pt>
                <c:pt idx="7" formatCode="0.0">
                  <c:v>65.5</c:v>
                </c:pt>
                <c:pt idx="8" formatCode="0.0">
                  <c:v>53</c:v>
                </c:pt>
                <c:pt idx="9" formatCode="0.0">
                  <c:v>54.9</c:v>
                </c:pt>
                <c:pt idx="10" formatCode="0.0">
                  <c:v>75.3</c:v>
                </c:pt>
                <c:pt idx="11" formatCode="0.0">
                  <c:v>79.099999999999994</c:v>
                </c:pt>
                <c:pt idx="12" formatCode="0.0">
                  <c:v>95.8</c:v>
                </c:pt>
                <c:pt idx="13" formatCode="0.0">
                  <c:v>82.4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27-482C-8666-A8BEB0C85B05}"/>
            </c:ext>
          </c:extLst>
        </c:ser>
        <c:ser>
          <c:idx val="3"/>
          <c:order val="3"/>
          <c:tx>
            <c:strRef>
              <c:f>'Home ownership'!$A$6</c:f>
              <c:strCache>
                <c:ptCount val="1"/>
                <c:pt idx="0">
                  <c:v>Post-partner singlehood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'Home ownership'!$B$2:$O$2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'Home ownership'!$B$6:$O$6</c:f>
              <c:numCache>
                <c:formatCode>General</c:formatCode>
                <c:ptCount val="14"/>
                <c:pt idx="0" formatCode="0.0">
                  <c:v>60.183333333333337</c:v>
                </c:pt>
                <c:pt idx="2" formatCode="0.0">
                  <c:v>65.599999999999994</c:v>
                </c:pt>
                <c:pt idx="3" formatCode="0.0">
                  <c:v>69.2</c:v>
                </c:pt>
                <c:pt idx="4" formatCode="0.0">
                  <c:v>63.9</c:v>
                </c:pt>
                <c:pt idx="5" formatCode="0.0">
                  <c:v>39.700000000000003</c:v>
                </c:pt>
                <c:pt idx="6" formatCode="0.0">
                  <c:v>51.2</c:v>
                </c:pt>
                <c:pt idx="7" formatCode="0.0">
                  <c:v>43.3</c:v>
                </c:pt>
                <c:pt idx="8" formatCode="0.0">
                  <c:v>21.6</c:v>
                </c:pt>
                <c:pt idx="9" formatCode="0.0">
                  <c:v>42.9</c:v>
                </c:pt>
                <c:pt idx="10" formatCode="0.0">
                  <c:v>93.2</c:v>
                </c:pt>
                <c:pt idx="11" formatCode="0.0">
                  <c:v>63.4</c:v>
                </c:pt>
                <c:pt idx="12" formatCode="0.0">
                  <c:v>90.6</c:v>
                </c:pt>
                <c:pt idx="13" formatCode="0.0">
                  <c:v>77.599999999999994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27-482C-8666-A8BEB0C85B05}"/>
            </c:ext>
          </c:extLst>
        </c:ser>
        <c:ser>
          <c:idx val="4"/>
          <c:order val="4"/>
          <c:tx>
            <c:strRef>
              <c:f>'Home ownership'!$A$7</c:f>
              <c:strCache>
                <c:ptCount val="1"/>
                <c:pt idx="0">
                  <c:v>Permanent singlehood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'Home ownership'!$B$2:$O$2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'Home ownership'!$B$7:$O$7</c:f>
              <c:numCache>
                <c:formatCode>General</c:formatCode>
                <c:ptCount val="14"/>
                <c:pt idx="0" formatCode="0.0">
                  <c:v>56.94166666666667</c:v>
                </c:pt>
                <c:pt idx="2" formatCode="0.0">
                  <c:v>49.3</c:v>
                </c:pt>
                <c:pt idx="3" formatCode="0.0">
                  <c:v>73.400000000000006</c:v>
                </c:pt>
                <c:pt idx="4" formatCode="0.0">
                  <c:v>65.5</c:v>
                </c:pt>
                <c:pt idx="5" formatCode="0.0">
                  <c:v>48</c:v>
                </c:pt>
                <c:pt idx="6" formatCode="0.0">
                  <c:v>50.5</c:v>
                </c:pt>
                <c:pt idx="7" formatCode="0.0">
                  <c:v>34</c:v>
                </c:pt>
                <c:pt idx="8" formatCode="0.0">
                  <c:v>22.8</c:v>
                </c:pt>
                <c:pt idx="9" formatCode="0.0">
                  <c:v>39.6</c:v>
                </c:pt>
                <c:pt idx="10" formatCode="0.0">
                  <c:v>68.2</c:v>
                </c:pt>
                <c:pt idx="11" formatCode="0.0">
                  <c:v>73.400000000000006</c:v>
                </c:pt>
                <c:pt idx="12" formatCode="0.0">
                  <c:v>89.9</c:v>
                </c:pt>
                <c:pt idx="13" formatCode="0.0">
                  <c:v>68.7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27-482C-8666-A8BEB0C85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8827552"/>
        <c:axId val="451765344"/>
      </c:barChart>
      <c:catAx>
        <c:axId val="98882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51765344"/>
        <c:crosses val="autoZero"/>
        <c:auto val="1"/>
        <c:lblAlgn val="ctr"/>
        <c:lblOffset val="100"/>
        <c:noMultiLvlLbl val="0"/>
      </c:catAx>
      <c:valAx>
        <c:axId val="4517653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8882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800" b="1" dirty="0" err="1"/>
              <a:t>Income</a:t>
            </a:r>
            <a:r>
              <a:rPr lang="nl-NL" sz="1800" b="1" dirty="0"/>
              <a:t> </a:t>
            </a:r>
            <a:r>
              <a:rPr lang="nl-NL" sz="1800" b="1" dirty="0" err="1"/>
              <a:t>satisfaction</a:t>
            </a:r>
            <a:r>
              <a:rPr lang="nl-NL" sz="1800" b="1" dirty="0"/>
              <a:t> </a:t>
            </a:r>
            <a:r>
              <a:rPr lang="nl-NL" sz="1800" b="1" dirty="0" err="1"/>
              <a:t>among</a:t>
            </a:r>
            <a:r>
              <a:rPr lang="nl-NL" sz="1800" b="1" dirty="0"/>
              <a:t> 45-49 </a:t>
            </a:r>
            <a:r>
              <a:rPr lang="nl-NL" sz="1800" b="1" dirty="0" err="1"/>
              <a:t>year-olds</a:t>
            </a:r>
            <a:r>
              <a:rPr lang="nl-NL" sz="1800" b="1" dirty="0"/>
              <a:t> </a:t>
            </a:r>
            <a:r>
              <a:rPr lang="nl-NL" sz="1800" b="1" baseline="0" dirty="0" err="1"/>
              <a:t>by</a:t>
            </a:r>
            <a:r>
              <a:rPr lang="nl-NL" sz="1800" b="1" baseline="0" dirty="0"/>
              <a:t> </a:t>
            </a:r>
            <a:r>
              <a:rPr lang="nl-NL" sz="1800" b="1" dirty="0"/>
              <a:t>single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'income satisfaction'!$A$3</c:f>
              <c:strCache>
                <c:ptCount val="1"/>
                <c:pt idx="0">
                  <c:v>No singlehood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'income satisfaction'!$B$2:$O$2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'income satisfaction'!$B$3:$O$3</c:f>
              <c:numCache>
                <c:formatCode>General</c:formatCode>
                <c:ptCount val="14"/>
                <c:pt idx="0" formatCode="0.00">
                  <c:v>4.2050000000000001</c:v>
                </c:pt>
                <c:pt idx="2" formatCode="0.00">
                  <c:v>4.9400000000000004</c:v>
                </c:pt>
                <c:pt idx="3" formatCode="0.00">
                  <c:v>4.6500000000000004</c:v>
                </c:pt>
                <c:pt idx="4" formatCode="0.00">
                  <c:v>4.5</c:v>
                </c:pt>
                <c:pt idx="5" formatCode="0.00">
                  <c:v>4.9000000000000004</c:v>
                </c:pt>
                <c:pt idx="6" formatCode="0.00">
                  <c:v>3.9</c:v>
                </c:pt>
                <c:pt idx="7" formatCode="0.00">
                  <c:v>4.33</c:v>
                </c:pt>
                <c:pt idx="8" formatCode="0.00">
                  <c:v>4.4800000000000004</c:v>
                </c:pt>
                <c:pt idx="9" formatCode="0.00">
                  <c:v>4.25</c:v>
                </c:pt>
                <c:pt idx="10" formatCode="0.00">
                  <c:v>4.03</c:v>
                </c:pt>
                <c:pt idx="11" formatCode="0.00">
                  <c:v>3.3</c:v>
                </c:pt>
                <c:pt idx="12" formatCode="0.00">
                  <c:v>3.12</c:v>
                </c:pt>
                <c:pt idx="13" formatCode="0.00">
                  <c:v>4.0599999999999996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4-4CC7-A17D-38A8BDAF94F4}"/>
            </c:ext>
          </c:extLst>
        </c:ser>
        <c:ser>
          <c:idx val="1"/>
          <c:order val="1"/>
          <c:tx>
            <c:strRef>
              <c:f>'income satisfaction'!$A$4</c:f>
              <c:strCache>
                <c:ptCount val="1"/>
                <c:pt idx="0">
                  <c:v>Pre-partner singlehood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'income satisfaction'!$B$2:$O$2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'income satisfaction'!$B$4:$O$4</c:f>
              <c:numCache>
                <c:formatCode>General</c:formatCode>
                <c:ptCount val="14"/>
                <c:pt idx="0" formatCode="0.00">
                  <c:v>4.1025</c:v>
                </c:pt>
                <c:pt idx="2" formatCode="0.00">
                  <c:v>4.93</c:v>
                </c:pt>
                <c:pt idx="3" formatCode="0.00">
                  <c:v>4.71</c:v>
                </c:pt>
                <c:pt idx="4" formatCode="0.00">
                  <c:v>3.85</c:v>
                </c:pt>
                <c:pt idx="5" formatCode="0.00">
                  <c:v>4.7</c:v>
                </c:pt>
                <c:pt idx="6" formatCode="0.00">
                  <c:v>3.89</c:v>
                </c:pt>
                <c:pt idx="7" formatCode="0.00">
                  <c:v>4.37</c:v>
                </c:pt>
                <c:pt idx="8" formatCode="0.00">
                  <c:v>4.3499999999999996</c:v>
                </c:pt>
                <c:pt idx="9" formatCode="0.00">
                  <c:v>4.28</c:v>
                </c:pt>
                <c:pt idx="10" formatCode="0.00">
                  <c:v>4.03</c:v>
                </c:pt>
                <c:pt idx="11" formatCode="0.00">
                  <c:v>3.61</c:v>
                </c:pt>
                <c:pt idx="12" formatCode="0.00">
                  <c:v>2.62</c:v>
                </c:pt>
                <c:pt idx="13" formatCode="0.00">
                  <c:v>3.89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44-4CC7-A17D-38A8BDAF94F4}"/>
            </c:ext>
          </c:extLst>
        </c:ser>
        <c:ser>
          <c:idx val="2"/>
          <c:order val="2"/>
          <c:tx>
            <c:strRef>
              <c:f>'income satisfaction'!$A$5</c:f>
              <c:strCache>
                <c:ptCount val="1"/>
                <c:pt idx="0">
                  <c:v>Friction singlehood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'income satisfaction'!$B$2:$O$2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'income satisfaction'!$B$5:$O$5</c:f>
              <c:numCache>
                <c:formatCode>General</c:formatCode>
                <c:ptCount val="14"/>
                <c:pt idx="0" formatCode="0.00">
                  <c:v>3.9816666666666669</c:v>
                </c:pt>
                <c:pt idx="2" formatCode="0.00">
                  <c:v>4.68</c:v>
                </c:pt>
                <c:pt idx="3" formatCode="0.00">
                  <c:v>3.95</c:v>
                </c:pt>
                <c:pt idx="4" formatCode="0.00">
                  <c:v>4.0999999999999996</c:v>
                </c:pt>
                <c:pt idx="5" formatCode="0.00">
                  <c:v>4.5</c:v>
                </c:pt>
                <c:pt idx="6" formatCode="0.00">
                  <c:v>3.78</c:v>
                </c:pt>
                <c:pt idx="7" formatCode="0.00">
                  <c:v>4.2300000000000004</c:v>
                </c:pt>
                <c:pt idx="8" formatCode="0.00">
                  <c:v>4.49</c:v>
                </c:pt>
                <c:pt idx="9" formatCode="0.00">
                  <c:v>4.03</c:v>
                </c:pt>
                <c:pt idx="10" formatCode="0.00">
                  <c:v>3.74</c:v>
                </c:pt>
                <c:pt idx="11" formatCode="0.00">
                  <c:v>3.46</c:v>
                </c:pt>
                <c:pt idx="12" formatCode="0.00">
                  <c:v>2.78</c:v>
                </c:pt>
                <c:pt idx="13" formatCode="0.00">
                  <c:v>4.04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44-4CC7-A17D-38A8BDAF94F4}"/>
            </c:ext>
          </c:extLst>
        </c:ser>
        <c:ser>
          <c:idx val="3"/>
          <c:order val="3"/>
          <c:tx>
            <c:strRef>
              <c:f>'income satisfaction'!$A$6</c:f>
              <c:strCache>
                <c:ptCount val="1"/>
                <c:pt idx="0">
                  <c:v>Post-partner singlehood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'income satisfaction'!$B$2:$O$2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'income satisfaction'!$B$6:$O$6</c:f>
              <c:numCache>
                <c:formatCode>General</c:formatCode>
                <c:ptCount val="14"/>
                <c:pt idx="0" formatCode="0.00">
                  <c:v>3.5733333333333328</c:v>
                </c:pt>
                <c:pt idx="2" formatCode="0.00">
                  <c:v>4.13</c:v>
                </c:pt>
                <c:pt idx="3" formatCode="0.00">
                  <c:v>3.88</c:v>
                </c:pt>
                <c:pt idx="4" formatCode="0.00">
                  <c:v>3.44</c:v>
                </c:pt>
                <c:pt idx="5" formatCode="0.00">
                  <c:v>4.05</c:v>
                </c:pt>
                <c:pt idx="6" formatCode="0.00">
                  <c:v>2.89</c:v>
                </c:pt>
                <c:pt idx="7" formatCode="0.00">
                  <c:v>3.62</c:v>
                </c:pt>
                <c:pt idx="8" formatCode="0.00">
                  <c:v>3.95</c:v>
                </c:pt>
                <c:pt idx="9" formatCode="0.00">
                  <c:v>3.76</c:v>
                </c:pt>
                <c:pt idx="10" formatCode="0.00">
                  <c:v>3.48</c:v>
                </c:pt>
                <c:pt idx="11" formatCode="0.00">
                  <c:v>2.97</c:v>
                </c:pt>
                <c:pt idx="12" formatCode="0.00">
                  <c:v>2.86</c:v>
                </c:pt>
                <c:pt idx="13" formatCode="0.00">
                  <c:v>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44-4CC7-A17D-38A8BDAF94F4}"/>
            </c:ext>
          </c:extLst>
        </c:ser>
        <c:ser>
          <c:idx val="4"/>
          <c:order val="4"/>
          <c:tx>
            <c:strRef>
              <c:f>'income satisfaction'!$A$7</c:f>
              <c:strCache>
                <c:ptCount val="1"/>
                <c:pt idx="0">
                  <c:v>Permanent singlehood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'income satisfaction'!$B$2:$O$2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'income satisfaction'!$B$7:$O$7</c:f>
              <c:numCache>
                <c:formatCode>General</c:formatCode>
                <c:ptCount val="14"/>
                <c:pt idx="0" formatCode="0.00">
                  <c:v>3.8183333333333334</c:v>
                </c:pt>
                <c:pt idx="2" formatCode="0.00">
                  <c:v>4.3499999999999996</c:v>
                </c:pt>
                <c:pt idx="3" formatCode="0.00">
                  <c:v>4.18</c:v>
                </c:pt>
                <c:pt idx="4" formatCode="0.00">
                  <c:v>4.7</c:v>
                </c:pt>
                <c:pt idx="5" formatCode="0.00">
                  <c:v>4.3600000000000003</c:v>
                </c:pt>
                <c:pt idx="6" formatCode="0.00">
                  <c:v>3.5</c:v>
                </c:pt>
                <c:pt idx="7" formatCode="0.00">
                  <c:v>3.93</c:v>
                </c:pt>
                <c:pt idx="8" formatCode="0.00">
                  <c:v>4.1100000000000003</c:v>
                </c:pt>
                <c:pt idx="9" formatCode="0.00">
                  <c:v>3.5</c:v>
                </c:pt>
                <c:pt idx="10" formatCode="0.00">
                  <c:v>3.5</c:v>
                </c:pt>
                <c:pt idx="11" formatCode="0.00">
                  <c:v>3.35</c:v>
                </c:pt>
                <c:pt idx="12" formatCode="0.00">
                  <c:v>2.67</c:v>
                </c:pt>
                <c:pt idx="13" formatCode="0.00">
                  <c:v>3.67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44-4CC7-A17D-38A8BDAF9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8827552"/>
        <c:axId val="451765344"/>
      </c:barChart>
      <c:catAx>
        <c:axId val="98882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51765344"/>
        <c:crosses val="autoZero"/>
        <c:auto val="1"/>
        <c:lblAlgn val="ctr"/>
        <c:lblOffset val="100"/>
        <c:noMultiLvlLbl val="0"/>
      </c:catAx>
      <c:valAx>
        <c:axId val="451765344"/>
        <c:scaling>
          <c:orientation val="minMax"/>
          <c:max val="5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8882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800" b="1"/>
              <a:t>Happiness among 45-49 year-olds </a:t>
            </a:r>
            <a:r>
              <a:rPr lang="nl-NL" sz="1800" b="1" baseline="0"/>
              <a:t>by </a:t>
            </a:r>
            <a:r>
              <a:rPr lang="nl-NL" sz="1800" b="1"/>
              <a:t>single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Happiness!$A$3</c:f>
              <c:strCache>
                <c:ptCount val="1"/>
                <c:pt idx="0">
                  <c:v>No singlehood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Happiness!$B$2:$O$2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Happiness!$B$3:$O$3</c:f>
              <c:numCache>
                <c:formatCode>General</c:formatCode>
                <c:ptCount val="14"/>
                <c:pt idx="0" formatCode="0.00">
                  <c:v>7.8416666666666659</c:v>
                </c:pt>
                <c:pt idx="2" formatCode="0.00">
                  <c:v>7.99</c:v>
                </c:pt>
                <c:pt idx="3" formatCode="0.00">
                  <c:v>7.68</c:v>
                </c:pt>
                <c:pt idx="4" formatCode="0.00">
                  <c:v>8.1300000000000008</c:v>
                </c:pt>
                <c:pt idx="5" formatCode="0.00">
                  <c:v>8.2899999999999991</c:v>
                </c:pt>
                <c:pt idx="6" formatCode="0.00">
                  <c:v>7.31</c:v>
                </c:pt>
                <c:pt idx="7" formatCode="0.00">
                  <c:v>7.98</c:v>
                </c:pt>
                <c:pt idx="8" formatCode="0.00">
                  <c:v>7.15</c:v>
                </c:pt>
                <c:pt idx="9" formatCode="0.00">
                  <c:v>8.18</c:v>
                </c:pt>
                <c:pt idx="10" formatCode="0.00">
                  <c:v>7.91</c:v>
                </c:pt>
                <c:pt idx="11" formatCode="0.00">
                  <c:v>7.91</c:v>
                </c:pt>
                <c:pt idx="12" formatCode="0.00">
                  <c:v>7.71</c:v>
                </c:pt>
                <c:pt idx="13" formatCode="0.00">
                  <c:v>7.86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F-4BE1-9842-423EF741809B}"/>
            </c:ext>
          </c:extLst>
        </c:ser>
        <c:ser>
          <c:idx val="1"/>
          <c:order val="1"/>
          <c:tx>
            <c:strRef>
              <c:f>Happiness!$A$4</c:f>
              <c:strCache>
                <c:ptCount val="1"/>
                <c:pt idx="0">
                  <c:v>Pre-partner singlehood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Happiness!$B$2:$O$2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Happiness!$B$4:$O$4</c:f>
              <c:numCache>
                <c:formatCode>General</c:formatCode>
                <c:ptCount val="14"/>
                <c:pt idx="0" formatCode="0.00">
                  <c:v>7.5458333333333343</c:v>
                </c:pt>
                <c:pt idx="2" formatCode="0.00">
                  <c:v>7.8</c:v>
                </c:pt>
                <c:pt idx="3" formatCode="0.00">
                  <c:v>7.59</c:v>
                </c:pt>
                <c:pt idx="4" formatCode="0.00">
                  <c:v>7.37</c:v>
                </c:pt>
                <c:pt idx="5" formatCode="0.00">
                  <c:v>8.02</c:v>
                </c:pt>
                <c:pt idx="6" formatCode="0.00">
                  <c:v>7.12</c:v>
                </c:pt>
                <c:pt idx="7" formatCode="0.00">
                  <c:v>7.85</c:v>
                </c:pt>
                <c:pt idx="8" formatCode="0.00">
                  <c:v>6.95</c:v>
                </c:pt>
                <c:pt idx="9" formatCode="0.00">
                  <c:v>7.67</c:v>
                </c:pt>
                <c:pt idx="10" formatCode="0.00">
                  <c:v>7.51</c:v>
                </c:pt>
                <c:pt idx="11" formatCode="0.00">
                  <c:v>7.72</c:v>
                </c:pt>
                <c:pt idx="12" formatCode="0.00">
                  <c:v>7.47</c:v>
                </c:pt>
                <c:pt idx="13" formatCode="0.00">
                  <c:v>7.48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2F-4BE1-9842-423EF741809B}"/>
            </c:ext>
          </c:extLst>
        </c:ser>
        <c:ser>
          <c:idx val="2"/>
          <c:order val="2"/>
          <c:tx>
            <c:strRef>
              <c:f>Happiness!$A$5</c:f>
              <c:strCache>
                <c:ptCount val="1"/>
                <c:pt idx="0">
                  <c:v>Friction singlehood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Happiness!$B$2:$O$2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Happiness!$B$5:$O$5</c:f>
              <c:numCache>
                <c:formatCode>General</c:formatCode>
                <c:ptCount val="14"/>
                <c:pt idx="0" formatCode="0.00">
                  <c:v>7.4658333333333324</c:v>
                </c:pt>
                <c:pt idx="2" formatCode="0.00">
                  <c:v>7.67</c:v>
                </c:pt>
                <c:pt idx="3" formatCode="0.00">
                  <c:v>7.27</c:v>
                </c:pt>
                <c:pt idx="4" formatCode="0.00">
                  <c:v>8.17</c:v>
                </c:pt>
                <c:pt idx="5" formatCode="0.00">
                  <c:v>7.57</c:v>
                </c:pt>
                <c:pt idx="6" formatCode="0.00">
                  <c:v>6.69</c:v>
                </c:pt>
                <c:pt idx="7" formatCode="0.00">
                  <c:v>7.58</c:v>
                </c:pt>
                <c:pt idx="8" formatCode="0.00">
                  <c:v>7.01</c:v>
                </c:pt>
                <c:pt idx="9" formatCode="0.00">
                  <c:v>7.89</c:v>
                </c:pt>
                <c:pt idx="10" formatCode="0.00">
                  <c:v>7.21</c:v>
                </c:pt>
                <c:pt idx="11" formatCode="0.00">
                  <c:v>7.88</c:v>
                </c:pt>
                <c:pt idx="12" formatCode="0.00">
                  <c:v>7.15</c:v>
                </c:pt>
                <c:pt idx="13" formatCode="0.00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2F-4BE1-9842-423EF741809B}"/>
            </c:ext>
          </c:extLst>
        </c:ser>
        <c:ser>
          <c:idx val="3"/>
          <c:order val="3"/>
          <c:tx>
            <c:strRef>
              <c:f>Happiness!$A$6</c:f>
              <c:strCache>
                <c:ptCount val="1"/>
                <c:pt idx="0">
                  <c:v>Post-partner singlehood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Happiness!$B$2:$O$2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Happiness!$B$6:$O$6</c:f>
              <c:numCache>
                <c:formatCode>General</c:formatCode>
                <c:ptCount val="14"/>
                <c:pt idx="0" formatCode="0.00">
                  <c:v>6.9958333333333336</c:v>
                </c:pt>
                <c:pt idx="2" formatCode="0.00">
                  <c:v>7.18</c:v>
                </c:pt>
                <c:pt idx="3" formatCode="0.00">
                  <c:v>6.58</c:v>
                </c:pt>
                <c:pt idx="4" formatCode="0.00">
                  <c:v>7.6</c:v>
                </c:pt>
                <c:pt idx="5" formatCode="0.00">
                  <c:v>7.57</c:v>
                </c:pt>
                <c:pt idx="6" formatCode="0.00">
                  <c:v>5.24</c:v>
                </c:pt>
                <c:pt idx="7" formatCode="0.00">
                  <c:v>7.54</c:v>
                </c:pt>
                <c:pt idx="8" formatCode="0.00">
                  <c:v>6.4</c:v>
                </c:pt>
                <c:pt idx="9" formatCode="0.00">
                  <c:v>7.3</c:v>
                </c:pt>
                <c:pt idx="10" formatCode="0.00">
                  <c:v>7.59</c:v>
                </c:pt>
                <c:pt idx="11" formatCode="0.00">
                  <c:v>6.75</c:v>
                </c:pt>
                <c:pt idx="12" formatCode="0.00">
                  <c:v>7.05</c:v>
                </c:pt>
                <c:pt idx="13" formatCode="0.00">
                  <c:v>7.15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2F-4BE1-9842-423EF741809B}"/>
            </c:ext>
          </c:extLst>
        </c:ser>
        <c:ser>
          <c:idx val="4"/>
          <c:order val="4"/>
          <c:tx>
            <c:strRef>
              <c:f>Happiness!$A$7</c:f>
              <c:strCache>
                <c:ptCount val="1"/>
                <c:pt idx="0">
                  <c:v>Permanent singlehood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Happiness!$B$2:$O$2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Happiness!$B$7:$O$7</c:f>
              <c:numCache>
                <c:formatCode>General</c:formatCode>
                <c:ptCount val="14"/>
                <c:pt idx="0" formatCode="0.00">
                  <c:v>6.7458333333333327</c:v>
                </c:pt>
                <c:pt idx="2" formatCode="0.00">
                  <c:v>7.09</c:v>
                </c:pt>
                <c:pt idx="3" formatCode="0.00">
                  <c:v>6.48</c:v>
                </c:pt>
                <c:pt idx="4" formatCode="0.00">
                  <c:v>7.3</c:v>
                </c:pt>
                <c:pt idx="5" formatCode="0.00">
                  <c:v>6.9</c:v>
                </c:pt>
                <c:pt idx="6" formatCode="0.00">
                  <c:v>5.42</c:v>
                </c:pt>
                <c:pt idx="7" formatCode="0.00">
                  <c:v>7.23</c:v>
                </c:pt>
                <c:pt idx="8" formatCode="0.00">
                  <c:v>6.22</c:v>
                </c:pt>
                <c:pt idx="9" formatCode="0.00">
                  <c:v>7.37</c:v>
                </c:pt>
                <c:pt idx="10" formatCode="0.00">
                  <c:v>7.13</c:v>
                </c:pt>
                <c:pt idx="11" formatCode="0.00">
                  <c:v>6.74</c:v>
                </c:pt>
                <c:pt idx="12" formatCode="0.00">
                  <c:v>6.74</c:v>
                </c:pt>
                <c:pt idx="13" formatCode="0.00">
                  <c:v>6.33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2F-4BE1-9842-423EF7418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8827552"/>
        <c:axId val="451765344"/>
      </c:barChart>
      <c:catAx>
        <c:axId val="98882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51765344"/>
        <c:crosses val="autoZero"/>
        <c:auto val="1"/>
        <c:lblAlgn val="ctr"/>
        <c:lblOffset val="100"/>
        <c:noMultiLvlLbl val="0"/>
      </c:catAx>
      <c:valAx>
        <c:axId val="451765344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8882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2000" b="1"/>
              <a:t>% living without</a:t>
            </a:r>
            <a:r>
              <a:rPr lang="nl-NL" sz="2000" b="1" baseline="0"/>
              <a:t> a partner, The Netherlands</a:t>
            </a:r>
            <a:endParaRPr lang="nl-NL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'living with partner in NL'!$A$15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'living with partner in NL'!$B$14:$C$14</c:f>
              <c:strCache>
                <c:ptCount val="2"/>
                <c:pt idx="0">
                  <c:v>all ages</c:v>
                </c:pt>
                <c:pt idx="1">
                  <c:v>age 35</c:v>
                </c:pt>
              </c:strCache>
            </c:strRef>
          </c:cat>
          <c:val>
            <c:numRef>
              <c:f>'living with partner in NL'!$B$15:$C$15</c:f>
              <c:numCache>
                <c:formatCode>General</c:formatCode>
                <c:ptCount val="2"/>
                <c:pt idx="0">
                  <c:v>48.335467418157016</c:v>
                </c:pt>
                <c:pt idx="1">
                  <c:v>22.754066391880514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8-4EF9-BDF3-F6173330D4B8}"/>
            </c:ext>
          </c:extLst>
        </c:ser>
        <c:ser>
          <c:idx val="1"/>
          <c:order val="1"/>
          <c:tx>
            <c:strRef>
              <c:f>'living with partner in NL'!$A$16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'living with partner in NL'!$B$14:$C$14</c:f>
              <c:strCache>
                <c:ptCount val="2"/>
                <c:pt idx="0">
                  <c:v>all ages</c:v>
                </c:pt>
                <c:pt idx="1">
                  <c:v>age 35</c:v>
                </c:pt>
              </c:strCache>
            </c:strRef>
          </c:cat>
          <c:val>
            <c:numRef>
              <c:f>'living with partner in NL'!$B$16:$C$16</c:f>
              <c:numCache>
                <c:formatCode>General</c:formatCode>
                <c:ptCount val="2"/>
                <c:pt idx="0">
                  <c:v>50.740657018190639</c:v>
                </c:pt>
                <c:pt idx="1">
                  <c:v>29.426581225662545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98-4EF9-BDF3-F6173330D4B8}"/>
            </c:ext>
          </c:extLst>
        </c:ser>
        <c:ser>
          <c:idx val="2"/>
          <c:order val="2"/>
          <c:tx>
            <c:strRef>
              <c:f>'living with partner in NL'!$A$17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'living with partner in NL'!$B$14:$C$14</c:f>
              <c:strCache>
                <c:ptCount val="2"/>
                <c:pt idx="0">
                  <c:v>all ages</c:v>
                </c:pt>
                <c:pt idx="1">
                  <c:v>age 35</c:v>
                </c:pt>
              </c:strCache>
            </c:strRef>
          </c:cat>
          <c:val>
            <c:numRef>
              <c:f>'living with partner in NL'!$B$17:$C$17</c:f>
              <c:numCache>
                <c:formatCode>General</c:formatCode>
                <c:ptCount val="2"/>
                <c:pt idx="0">
                  <c:v>52.430623366380836</c:v>
                </c:pt>
                <c:pt idx="1">
                  <c:v>30.657614859601466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98-4EF9-BDF3-F6173330D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3678128"/>
        <c:axId val="583679568"/>
      </c:barChart>
      <c:catAx>
        <c:axId val="58367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83679568"/>
        <c:crosses val="autoZero"/>
        <c:auto val="1"/>
        <c:lblAlgn val="ctr"/>
        <c:lblOffset val="100"/>
        <c:noMultiLvlLbl val="0"/>
      </c:catAx>
      <c:valAx>
        <c:axId val="58367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8367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800" b="1"/>
              <a:t>loneliness score among 45-49 year-olds </a:t>
            </a:r>
            <a:r>
              <a:rPr lang="nl-NL" sz="1800" b="1" baseline="0"/>
              <a:t>by </a:t>
            </a:r>
            <a:r>
              <a:rPr lang="nl-NL" sz="1800" b="1"/>
              <a:t>single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Loneliness!$A$3</c:f>
              <c:strCache>
                <c:ptCount val="1"/>
                <c:pt idx="0">
                  <c:v>No singlehood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Loneliness!$B$2:$O$2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Loneliness!$B$3:$O$3</c:f>
              <c:numCache>
                <c:formatCode>General</c:formatCode>
                <c:ptCount val="14"/>
                <c:pt idx="0" formatCode="0.00">
                  <c:v>2.1316666666666664</c:v>
                </c:pt>
                <c:pt idx="2" formatCode="0.00">
                  <c:v>1.93</c:v>
                </c:pt>
                <c:pt idx="3" formatCode="0.00">
                  <c:v>2.0699999999999998</c:v>
                </c:pt>
                <c:pt idx="4" formatCode="0.00">
                  <c:v>2.4700000000000002</c:v>
                </c:pt>
                <c:pt idx="5" formatCode="0.00">
                  <c:v>1.71</c:v>
                </c:pt>
                <c:pt idx="6" formatCode="0.00">
                  <c:v>2.34</c:v>
                </c:pt>
                <c:pt idx="7" formatCode="0.00">
                  <c:v>1.52</c:v>
                </c:pt>
                <c:pt idx="8" formatCode="0.00">
                  <c:v>3.11</c:v>
                </c:pt>
                <c:pt idx="9" formatCode="0.00">
                  <c:v>1.56</c:v>
                </c:pt>
                <c:pt idx="10" formatCode="0.00">
                  <c:v>2.56</c:v>
                </c:pt>
                <c:pt idx="11" formatCode="0.00">
                  <c:v>2.5299999999999998</c:v>
                </c:pt>
                <c:pt idx="12" formatCode="0.00">
                  <c:v>2.2200000000000002</c:v>
                </c:pt>
                <c:pt idx="13" formatCode="0.00">
                  <c:v>1.56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6-4BF7-B5BC-4D7B06A9E572}"/>
            </c:ext>
          </c:extLst>
        </c:ser>
        <c:ser>
          <c:idx val="1"/>
          <c:order val="1"/>
          <c:tx>
            <c:strRef>
              <c:f>Loneliness!$A$4</c:f>
              <c:strCache>
                <c:ptCount val="1"/>
                <c:pt idx="0">
                  <c:v>Pre-partner singlehood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Loneliness!$B$2:$O$2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Loneliness!$B$4:$O$4</c:f>
              <c:numCache>
                <c:formatCode>General</c:formatCode>
                <c:ptCount val="14"/>
                <c:pt idx="0" formatCode="0.00">
                  <c:v>2.3641666666666663</c:v>
                </c:pt>
                <c:pt idx="2" formatCode="0.00">
                  <c:v>2.0699999999999998</c:v>
                </c:pt>
                <c:pt idx="3" formatCode="0.00">
                  <c:v>2.5299999999999998</c:v>
                </c:pt>
                <c:pt idx="4" formatCode="0.00">
                  <c:v>3.24</c:v>
                </c:pt>
                <c:pt idx="5" formatCode="0.00">
                  <c:v>1.96</c:v>
                </c:pt>
                <c:pt idx="6" formatCode="0.00">
                  <c:v>2.65</c:v>
                </c:pt>
                <c:pt idx="7" formatCode="0.00">
                  <c:v>1.6</c:v>
                </c:pt>
                <c:pt idx="8" formatCode="0.00">
                  <c:v>3.49</c:v>
                </c:pt>
                <c:pt idx="9" formatCode="0.00">
                  <c:v>1.77</c:v>
                </c:pt>
                <c:pt idx="10" formatCode="0.00">
                  <c:v>2.54</c:v>
                </c:pt>
                <c:pt idx="11" formatCode="0.00">
                  <c:v>2.63</c:v>
                </c:pt>
                <c:pt idx="12" formatCode="0.00">
                  <c:v>2.23</c:v>
                </c:pt>
                <c:pt idx="13" formatCode="0.00">
                  <c:v>1.66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96-4BF7-B5BC-4D7B06A9E572}"/>
            </c:ext>
          </c:extLst>
        </c:ser>
        <c:ser>
          <c:idx val="2"/>
          <c:order val="2"/>
          <c:tx>
            <c:strRef>
              <c:f>Loneliness!$A$5</c:f>
              <c:strCache>
                <c:ptCount val="1"/>
                <c:pt idx="0">
                  <c:v>Friction singlehood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Loneliness!$B$2:$O$2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Loneliness!$B$5:$O$5</c:f>
              <c:numCache>
                <c:formatCode>General</c:formatCode>
                <c:ptCount val="14"/>
                <c:pt idx="0" formatCode="0.00">
                  <c:v>2.4666666666666668</c:v>
                </c:pt>
                <c:pt idx="2" formatCode="0.00">
                  <c:v>1.98</c:v>
                </c:pt>
                <c:pt idx="3" formatCode="0.00">
                  <c:v>2.89</c:v>
                </c:pt>
                <c:pt idx="4" formatCode="0.00">
                  <c:v>2.69</c:v>
                </c:pt>
                <c:pt idx="5" formatCode="0.00">
                  <c:v>2.35</c:v>
                </c:pt>
                <c:pt idx="6" formatCode="0.00">
                  <c:v>2.99</c:v>
                </c:pt>
                <c:pt idx="7" formatCode="0.00">
                  <c:v>2.09</c:v>
                </c:pt>
                <c:pt idx="8" formatCode="0.00">
                  <c:v>2.95</c:v>
                </c:pt>
                <c:pt idx="9" formatCode="0.00">
                  <c:v>1.85</c:v>
                </c:pt>
                <c:pt idx="10" formatCode="0.00">
                  <c:v>2.75</c:v>
                </c:pt>
                <c:pt idx="11" formatCode="0.00">
                  <c:v>2.99</c:v>
                </c:pt>
                <c:pt idx="12" formatCode="0.00">
                  <c:v>2.5</c:v>
                </c:pt>
                <c:pt idx="13" formatCode="0.00">
                  <c:v>1.57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96-4BF7-B5BC-4D7B06A9E572}"/>
            </c:ext>
          </c:extLst>
        </c:ser>
        <c:ser>
          <c:idx val="3"/>
          <c:order val="3"/>
          <c:tx>
            <c:strRef>
              <c:f>Loneliness!$A$6</c:f>
              <c:strCache>
                <c:ptCount val="1"/>
                <c:pt idx="0">
                  <c:v>Post-partner singlehood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Loneliness!$B$2:$O$2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Loneliness!$B$6:$O$6</c:f>
              <c:numCache>
                <c:formatCode>General</c:formatCode>
                <c:ptCount val="14"/>
                <c:pt idx="0" formatCode="0.00">
                  <c:v>2.7124999999999999</c:v>
                </c:pt>
                <c:pt idx="2" formatCode="0.00">
                  <c:v>2.38</c:v>
                </c:pt>
                <c:pt idx="3" formatCode="0.00">
                  <c:v>2.69</c:v>
                </c:pt>
                <c:pt idx="4" formatCode="0.00">
                  <c:v>3.27</c:v>
                </c:pt>
                <c:pt idx="5" formatCode="0.00">
                  <c:v>2.44</c:v>
                </c:pt>
                <c:pt idx="6" formatCode="0.00">
                  <c:v>3.44</c:v>
                </c:pt>
                <c:pt idx="7" formatCode="0.00">
                  <c:v>1.66</c:v>
                </c:pt>
                <c:pt idx="8" formatCode="0.00">
                  <c:v>3.51</c:v>
                </c:pt>
                <c:pt idx="9" formatCode="0.00">
                  <c:v>1.91</c:v>
                </c:pt>
                <c:pt idx="10" formatCode="0.00">
                  <c:v>2.97</c:v>
                </c:pt>
                <c:pt idx="11" formatCode="0.00">
                  <c:v>2.99</c:v>
                </c:pt>
                <c:pt idx="12" formatCode="0.00">
                  <c:v>3.04</c:v>
                </c:pt>
                <c:pt idx="13" formatCode="0.00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96-4BF7-B5BC-4D7B06A9E572}"/>
            </c:ext>
          </c:extLst>
        </c:ser>
        <c:ser>
          <c:idx val="4"/>
          <c:order val="4"/>
          <c:tx>
            <c:strRef>
              <c:f>Loneliness!$A$7</c:f>
              <c:strCache>
                <c:ptCount val="1"/>
                <c:pt idx="0">
                  <c:v>Permanent singlehood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Loneliness!$B$2:$O$2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Loneliness!$B$7:$O$7</c:f>
              <c:numCache>
                <c:formatCode>General</c:formatCode>
                <c:ptCount val="14"/>
                <c:pt idx="0" formatCode="0.00">
                  <c:v>3.1258333333333339</c:v>
                </c:pt>
                <c:pt idx="2" formatCode="0.00">
                  <c:v>2.58</c:v>
                </c:pt>
                <c:pt idx="3" formatCode="0.00">
                  <c:v>3.48</c:v>
                </c:pt>
                <c:pt idx="4" formatCode="0.00">
                  <c:v>3.68</c:v>
                </c:pt>
                <c:pt idx="5" formatCode="0.00">
                  <c:v>2.56</c:v>
                </c:pt>
                <c:pt idx="6" formatCode="0.00">
                  <c:v>3.58</c:v>
                </c:pt>
                <c:pt idx="7" formatCode="0.00">
                  <c:v>2.42</c:v>
                </c:pt>
                <c:pt idx="8" formatCode="0.00">
                  <c:v>3.78</c:v>
                </c:pt>
                <c:pt idx="9" formatCode="0.00">
                  <c:v>2.87</c:v>
                </c:pt>
                <c:pt idx="10" formatCode="0.00">
                  <c:v>3.4</c:v>
                </c:pt>
                <c:pt idx="11" formatCode="0.00">
                  <c:v>3.15</c:v>
                </c:pt>
                <c:pt idx="12" formatCode="0.00">
                  <c:v>3.06</c:v>
                </c:pt>
                <c:pt idx="13" formatCode="0.00">
                  <c:v>2.95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96-4BF7-B5BC-4D7B06A9E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8827552"/>
        <c:axId val="451765344"/>
      </c:barChart>
      <c:catAx>
        <c:axId val="98882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51765344"/>
        <c:crosses val="autoZero"/>
        <c:auto val="1"/>
        <c:lblAlgn val="ctr"/>
        <c:lblOffset val="100"/>
        <c:noMultiLvlLbl val="0"/>
      </c:catAx>
      <c:valAx>
        <c:axId val="451765344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8882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600" b="1"/>
              <a:t>%</a:t>
            </a:r>
            <a:r>
              <a:rPr lang="nl-NL" sz="1600" b="1" baseline="0"/>
              <a:t> Spending part or all of age 30 to 45 as single</a:t>
            </a:r>
            <a:endParaRPr lang="nl-NL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'Being single across country'!$A$3</c:f>
              <c:strCache>
                <c:ptCount val="1"/>
                <c:pt idx="0">
                  <c:v>No singlehood period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'Being single across country'!$B$2:$O$2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'Being single across country'!$B$3:$O$3</c:f>
              <c:numCache>
                <c:formatCode>General</c:formatCode>
                <c:ptCount val="14"/>
                <c:pt idx="0" formatCode="0.0">
                  <c:v>53.18333333333333</c:v>
                </c:pt>
                <c:pt idx="2" formatCode="0.0">
                  <c:v>49.4</c:v>
                </c:pt>
                <c:pt idx="3" formatCode="0.0">
                  <c:v>50.3</c:v>
                </c:pt>
                <c:pt idx="4" formatCode="0.0">
                  <c:v>51.6</c:v>
                </c:pt>
                <c:pt idx="5" formatCode="0.0">
                  <c:v>51.4</c:v>
                </c:pt>
                <c:pt idx="6" formatCode="0.0">
                  <c:v>40.299999999999997</c:v>
                </c:pt>
                <c:pt idx="7" formatCode="0.0">
                  <c:v>49.4</c:v>
                </c:pt>
                <c:pt idx="8" formatCode="0.0">
                  <c:v>58.3</c:v>
                </c:pt>
                <c:pt idx="9" formatCode="0.0">
                  <c:v>53.9</c:v>
                </c:pt>
                <c:pt idx="10" formatCode="0.0">
                  <c:v>59.3</c:v>
                </c:pt>
                <c:pt idx="11" formatCode="0.0">
                  <c:v>62.2</c:v>
                </c:pt>
                <c:pt idx="12" formatCode="0.0">
                  <c:v>55.8</c:v>
                </c:pt>
                <c:pt idx="13" formatCode="0.0">
                  <c:v>56.3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8-4DD3-9E8A-F96D68B78DE3}"/>
            </c:ext>
          </c:extLst>
        </c:ser>
        <c:ser>
          <c:idx val="1"/>
          <c:order val="1"/>
          <c:tx>
            <c:strRef>
              <c:f>'Being single across country'!$A$4</c:f>
              <c:strCache>
                <c:ptCount val="1"/>
                <c:pt idx="0">
                  <c:v>Singlehood period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'Being single across country'!$B$2:$O$2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'Being single across country'!$B$4:$O$4</c:f>
              <c:numCache>
                <c:formatCode>General</c:formatCode>
                <c:ptCount val="14"/>
                <c:pt idx="0" formatCode="0.0">
                  <c:v>46.81666666666667</c:v>
                </c:pt>
                <c:pt idx="2" formatCode="0.0">
                  <c:v>50.6</c:v>
                </c:pt>
                <c:pt idx="3" formatCode="0.0">
                  <c:v>49.7</c:v>
                </c:pt>
                <c:pt idx="4" formatCode="0.0">
                  <c:v>48.4</c:v>
                </c:pt>
                <c:pt idx="5" formatCode="0.0">
                  <c:v>48.6</c:v>
                </c:pt>
                <c:pt idx="6" formatCode="0.0">
                  <c:v>59.7</c:v>
                </c:pt>
                <c:pt idx="7" formatCode="0.0">
                  <c:v>50.6</c:v>
                </c:pt>
                <c:pt idx="8" formatCode="0.0">
                  <c:v>41.7</c:v>
                </c:pt>
                <c:pt idx="9" formatCode="0.0">
                  <c:v>46.1</c:v>
                </c:pt>
                <c:pt idx="10" formatCode="0.0">
                  <c:v>40.700000000000003</c:v>
                </c:pt>
                <c:pt idx="11" formatCode="0.0">
                  <c:v>37.799999999999997</c:v>
                </c:pt>
                <c:pt idx="12" formatCode="0.0">
                  <c:v>44.2</c:v>
                </c:pt>
                <c:pt idx="13" formatCode="0.0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E8-4DD3-9E8A-F96D68B78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3427711"/>
        <c:axId val="1308006431"/>
      </c:barChart>
      <c:catAx>
        <c:axId val="1663427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08006431"/>
        <c:crosses val="autoZero"/>
        <c:auto val="1"/>
        <c:lblAlgn val="ctr"/>
        <c:lblOffset val="100"/>
        <c:noMultiLvlLbl val="0"/>
      </c:catAx>
      <c:valAx>
        <c:axId val="130800643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63427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600" b="1"/>
              <a:t>%</a:t>
            </a:r>
            <a:r>
              <a:rPr lang="nl-NL" sz="1600" b="1" baseline="0"/>
              <a:t> Spending part or all of age 30 to 45 as single</a:t>
            </a:r>
            <a:endParaRPr lang="nl-NL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'Being single across country'!$A$3</c:f>
              <c:strCache>
                <c:ptCount val="1"/>
                <c:pt idx="0">
                  <c:v>No singlehood period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'Being single across country'!$B$2:$O$2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'Being single across country'!$B$3:$O$3</c:f>
              <c:numCache>
                <c:formatCode>General</c:formatCode>
                <c:ptCount val="14"/>
                <c:pt idx="0" formatCode="0.0">
                  <c:v>53.18333333333333</c:v>
                </c:pt>
                <c:pt idx="2" formatCode="0.0">
                  <c:v>49.4</c:v>
                </c:pt>
                <c:pt idx="3" formatCode="0.0">
                  <c:v>50.3</c:v>
                </c:pt>
                <c:pt idx="4" formatCode="0.0">
                  <c:v>51.6</c:v>
                </c:pt>
                <c:pt idx="5" formatCode="0.0">
                  <c:v>51.4</c:v>
                </c:pt>
                <c:pt idx="6" formatCode="0.0">
                  <c:v>40.299999999999997</c:v>
                </c:pt>
                <c:pt idx="7" formatCode="0.0">
                  <c:v>49.4</c:v>
                </c:pt>
                <c:pt idx="8" formatCode="0.0">
                  <c:v>58.3</c:v>
                </c:pt>
                <c:pt idx="9" formatCode="0.0">
                  <c:v>53.9</c:v>
                </c:pt>
                <c:pt idx="10" formatCode="0.0">
                  <c:v>59.3</c:v>
                </c:pt>
                <c:pt idx="11" formatCode="0.0">
                  <c:v>62.2</c:v>
                </c:pt>
                <c:pt idx="12" formatCode="0.0">
                  <c:v>55.8</c:v>
                </c:pt>
                <c:pt idx="13" formatCode="0.0">
                  <c:v>56.3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8-4DD3-9E8A-F96D68B78DE3}"/>
            </c:ext>
          </c:extLst>
        </c:ser>
        <c:ser>
          <c:idx val="1"/>
          <c:order val="1"/>
          <c:tx>
            <c:strRef>
              <c:f>'Being single across country'!$A$4</c:f>
              <c:strCache>
                <c:ptCount val="1"/>
                <c:pt idx="0">
                  <c:v>Singlehood period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'Being single across country'!$B$2:$O$2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'Being single across country'!$B$4:$O$4</c:f>
              <c:numCache>
                <c:formatCode>General</c:formatCode>
                <c:ptCount val="14"/>
                <c:pt idx="0" formatCode="0.0">
                  <c:v>46.81666666666667</c:v>
                </c:pt>
                <c:pt idx="2" formatCode="0.0">
                  <c:v>50.6</c:v>
                </c:pt>
                <c:pt idx="3" formatCode="0.0">
                  <c:v>49.7</c:v>
                </c:pt>
                <c:pt idx="4" formatCode="0.0">
                  <c:v>48.4</c:v>
                </c:pt>
                <c:pt idx="5" formatCode="0.0">
                  <c:v>48.6</c:v>
                </c:pt>
                <c:pt idx="6" formatCode="0.0">
                  <c:v>59.7</c:v>
                </c:pt>
                <c:pt idx="7" formatCode="0.0">
                  <c:v>50.6</c:v>
                </c:pt>
                <c:pt idx="8" formatCode="0.0">
                  <c:v>41.7</c:v>
                </c:pt>
                <c:pt idx="9" formatCode="0.0">
                  <c:v>46.1</c:v>
                </c:pt>
                <c:pt idx="10" formatCode="0.0">
                  <c:v>40.700000000000003</c:v>
                </c:pt>
                <c:pt idx="11" formatCode="0.0">
                  <c:v>37.799999999999997</c:v>
                </c:pt>
                <c:pt idx="12" formatCode="0.0">
                  <c:v>44.2</c:v>
                </c:pt>
                <c:pt idx="13" formatCode="0.0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E8-4DD3-9E8A-F96D68B78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3427711"/>
        <c:axId val="1308006431"/>
      </c:barChart>
      <c:catAx>
        <c:axId val="1663427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08006431"/>
        <c:crosses val="autoZero"/>
        <c:auto val="1"/>
        <c:lblAlgn val="ctr"/>
        <c:lblOffset val="100"/>
        <c:noMultiLvlLbl val="0"/>
      </c:catAx>
      <c:valAx>
        <c:axId val="130800643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63427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600" b="1"/>
              <a:t>%</a:t>
            </a:r>
            <a:r>
              <a:rPr lang="nl-NL" sz="1600" b="1" baseline="0"/>
              <a:t> Spending part or all of age 30 to 45 as single</a:t>
            </a:r>
            <a:endParaRPr lang="nl-NL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'Being single across country'!$A$3</c:f>
              <c:strCache>
                <c:ptCount val="1"/>
                <c:pt idx="0">
                  <c:v>No singlehood period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'Being single across country'!$B$2:$O$2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'Being single across country'!$B$3:$O$3</c:f>
              <c:numCache>
                <c:formatCode>General</c:formatCode>
                <c:ptCount val="14"/>
                <c:pt idx="0" formatCode="0.0">
                  <c:v>53.18333333333333</c:v>
                </c:pt>
                <c:pt idx="2" formatCode="0.0">
                  <c:v>49.4</c:v>
                </c:pt>
                <c:pt idx="3" formatCode="0.0">
                  <c:v>50.3</c:v>
                </c:pt>
                <c:pt idx="4" formatCode="0.0">
                  <c:v>51.6</c:v>
                </c:pt>
                <c:pt idx="5" formatCode="0.0">
                  <c:v>51.4</c:v>
                </c:pt>
                <c:pt idx="6" formatCode="0.0">
                  <c:v>40.299999999999997</c:v>
                </c:pt>
                <c:pt idx="7" formatCode="0.0">
                  <c:v>49.4</c:v>
                </c:pt>
                <c:pt idx="8" formatCode="0.0">
                  <c:v>58.3</c:v>
                </c:pt>
                <c:pt idx="9" formatCode="0.0">
                  <c:v>53.9</c:v>
                </c:pt>
                <c:pt idx="10" formatCode="0.0">
                  <c:v>59.3</c:v>
                </c:pt>
                <c:pt idx="11" formatCode="0.0">
                  <c:v>62.2</c:v>
                </c:pt>
                <c:pt idx="12" formatCode="0.0">
                  <c:v>55.8</c:v>
                </c:pt>
                <c:pt idx="13" formatCode="0.0">
                  <c:v>56.3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8-4DD3-9E8A-F96D68B78DE3}"/>
            </c:ext>
          </c:extLst>
        </c:ser>
        <c:ser>
          <c:idx val="1"/>
          <c:order val="1"/>
          <c:tx>
            <c:strRef>
              <c:f>'Being single across country'!$A$4</c:f>
              <c:strCache>
                <c:ptCount val="1"/>
                <c:pt idx="0">
                  <c:v>Singlehood period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'Being single across country'!$B$2:$O$2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'Being single across country'!$B$4:$O$4</c:f>
              <c:numCache>
                <c:formatCode>General</c:formatCode>
                <c:ptCount val="14"/>
                <c:pt idx="0" formatCode="0.0">
                  <c:v>46.81666666666667</c:v>
                </c:pt>
                <c:pt idx="2" formatCode="0.0">
                  <c:v>50.6</c:v>
                </c:pt>
                <c:pt idx="3" formatCode="0.0">
                  <c:v>49.7</c:v>
                </c:pt>
                <c:pt idx="4" formatCode="0.0">
                  <c:v>48.4</c:v>
                </c:pt>
                <c:pt idx="5" formatCode="0.0">
                  <c:v>48.6</c:v>
                </c:pt>
                <c:pt idx="6" formatCode="0.0">
                  <c:v>59.7</c:v>
                </c:pt>
                <c:pt idx="7" formatCode="0.0">
                  <c:v>50.6</c:v>
                </c:pt>
                <c:pt idx="8" formatCode="0.0">
                  <c:v>41.7</c:v>
                </c:pt>
                <c:pt idx="9" formatCode="0.0">
                  <c:v>46.1</c:v>
                </c:pt>
                <c:pt idx="10" formatCode="0.0">
                  <c:v>40.700000000000003</c:v>
                </c:pt>
                <c:pt idx="11" formatCode="0.0">
                  <c:v>37.799999999999997</c:v>
                </c:pt>
                <c:pt idx="12" formatCode="0.0">
                  <c:v>44.2</c:v>
                </c:pt>
                <c:pt idx="13" formatCode="0.0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E8-4DD3-9E8A-F96D68B78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3427711"/>
        <c:axId val="1308006431"/>
      </c:barChart>
      <c:catAx>
        <c:axId val="1663427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08006431"/>
        <c:crosses val="autoZero"/>
        <c:auto val="1"/>
        <c:lblAlgn val="ctr"/>
        <c:lblOffset val="100"/>
        <c:noMultiLvlLbl val="0"/>
      </c:catAx>
      <c:valAx>
        <c:axId val="130800643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63427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600" b="1"/>
              <a:t>%</a:t>
            </a:r>
            <a:r>
              <a:rPr lang="nl-NL" sz="1600" b="1" baseline="0"/>
              <a:t> Spending part or all of age 30 to 45 as single</a:t>
            </a:r>
            <a:endParaRPr lang="nl-NL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'Being single across country'!$A$3</c:f>
              <c:strCache>
                <c:ptCount val="1"/>
                <c:pt idx="0">
                  <c:v>No singlehood period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'Being single across country'!$B$2:$O$2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'Being single across country'!$B$3:$O$3</c:f>
              <c:numCache>
                <c:formatCode>General</c:formatCode>
                <c:ptCount val="14"/>
                <c:pt idx="0" formatCode="0.0">
                  <c:v>53.18333333333333</c:v>
                </c:pt>
                <c:pt idx="2" formatCode="0.0">
                  <c:v>49.4</c:v>
                </c:pt>
                <c:pt idx="3" formatCode="0.0">
                  <c:v>50.3</c:v>
                </c:pt>
                <c:pt idx="4" formatCode="0.0">
                  <c:v>51.6</c:v>
                </c:pt>
                <c:pt idx="5" formatCode="0.0">
                  <c:v>51.4</c:v>
                </c:pt>
                <c:pt idx="6" formatCode="0.0">
                  <c:v>40.299999999999997</c:v>
                </c:pt>
                <c:pt idx="7" formatCode="0.0">
                  <c:v>49.4</c:v>
                </c:pt>
                <c:pt idx="8" formatCode="0.0">
                  <c:v>58.3</c:v>
                </c:pt>
                <c:pt idx="9" formatCode="0.0">
                  <c:v>53.9</c:v>
                </c:pt>
                <c:pt idx="10" formatCode="0.0">
                  <c:v>59.3</c:v>
                </c:pt>
                <c:pt idx="11" formatCode="0.0">
                  <c:v>62.2</c:v>
                </c:pt>
                <c:pt idx="12" formatCode="0.0">
                  <c:v>55.8</c:v>
                </c:pt>
                <c:pt idx="13" formatCode="0.0">
                  <c:v>56.3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8-4DD3-9E8A-F96D68B78DE3}"/>
            </c:ext>
          </c:extLst>
        </c:ser>
        <c:ser>
          <c:idx val="1"/>
          <c:order val="1"/>
          <c:tx>
            <c:strRef>
              <c:f>'Being single across country'!$A$4</c:f>
              <c:strCache>
                <c:ptCount val="1"/>
                <c:pt idx="0">
                  <c:v>Singlehood period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'Being single across country'!$B$2:$O$2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'Being single across country'!$B$4:$O$4</c:f>
              <c:numCache>
                <c:formatCode>General</c:formatCode>
                <c:ptCount val="14"/>
                <c:pt idx="0" formatCode="0.0">
                  <c:v>46.81666666666667</c:v>
                </c:pt>
                <c:pt idx="2" formatCode="0.0">
                  <c:v>50.6</c:v>
                </c:pt>
                <c:pt idx="3" formatCode="0.0">
                  <c:v>49.7</c:v>
                </c:pt>
                <c:pt idx="4" formatCode="0.0">
                  <c:v>48.4</c:v>
                </c:pt>
                <c:pt idx="5" formatCode="0.0">
                  <c:v>48.6</c:v>
                </c:pt>
                <c:pt idx="6" formatCode="0.0">
                  <c:v>59.7</c:v>
                </c:pt>
                <c:pt idx="7" formatCode="0.0">
                  <c:v>50.6</c:v>
                </c:pt>
                <c:pt idx="8" formatCode="0.0">
                  <c:v>41.7</c:v>
                </c:pt>
                <c:pt idx="9" formatCode="0.0">
                  <c:v>46.1</c:v>
                </c:pt>
                <c:pt idx="10" formatCode="0.0">
                  <c:v>40.700000000000003</c:v>
                </c:pt>
                <c:pt idx="11" formatCode="0.0">
                  <c:v>37.799999999999997</c:v>
                </c:pt>
                <c:pt idx="12" formatCode="0.0">
                  <c:v>44.2</c:v>
                </c:pt>
                <c:pt idx="13" formatCode="0.0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E8-4DD3-9E8A-F96D68B78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3427711"/>
        <c:axId val="1308006431"/>
      </c:barChart>
      <c:catAx>
        <c:axId val="1663427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08006431"/>
        <c:crosses val="autoZero"/>
        <c:auto val="1"/>
        <c:lblAlgn val="ctr"/>
        <c:lblOffset val="100"/>
        <c:noMultiLvlLbl val="0"/>
      </c:catAx>
      <c:valAx>
        <c:axId val="130800643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63427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600" b="1"/>
              <a:t>%</a:t>
            </a:r>
            <a:r>
              <a:rPr lang="nl-NL" sz="1600" b="1" baseline="0"/>
              <a:t> Spending part or all of age 30 to 45 as single</a:t>
            </a:r>
            <a:endParaRPr lang="nl-NL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'Being single across country'!$A$3</c:f>
              <c:strCache>
                <c:ptCount val="1"/>
                <c:pt idx="0">
                  <c:v>No singlehood period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'Being single across country'!$B$2:$O$2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'Being single across country'!$B$3:$O$3</c:f>
              <c:numCache>
                <c:formatCode>General</c:formatCode>
                <c:ptCount val="14"/>
                <c:pt idx="0" formatCode="0.0">
                  <c:v>53.18333333333333</c:v>
                </c:pt>
                <c:pt idx="2" formatCode="0.0">
                  <c:v>49.4</c:v>
                </c:pt>
                <c:pt idx="3" formatCode="0.0">
                  <c:v>50.3</c:v>
                </c:pt>
                <c:pt idx="4" formatCode="0.0">
                  <c:v>51.6</c:v>
                </c:pt>
                <c:pt idx="5" formatCode="0.0">
                  <c:v>51.4</c:v>
                </c:pt>
                <c:pt idx="6" formatCode="0.0">
                  <c:v>40.299999999999997</c:v>
                </c:pt>
                <c:pt idx="7" formatCode="0.0">
                  <c:v>49.4</c:v>
                </c:pt>
                <c:pt idx="8" formatCode="0.0">
                  <c:v>58.3</c:v>
                </c:pt>
                <c:pt idx="9" formatCode="0.0">
                  <c:v>53.9</c:v>
                </c:pt>
                <c:pt idx="10" formatCode="0.0">
                  <c:v>59.3</c:v>
                </c:pt>
                <c:pt idx="11" formatCode="0.0">
                  <c:v>62.2</c:v>
                </c:pt>
                <c:pt idx="12" formatCode="0.0">
                  <c:v>55.8</c:v>
                </c:pt>
                <c:pt idx="13" formatCode="0.0">
                  <c:v>56.3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8-4DD3-9E8A-F96D68B78DE3}"/>
            </c:ext>
          </c:extLst>
        </c:ser>
        <c:ser>
          <c:idx val="1"/>
          <c:order val="1"/>
          <c:tx>
            <c:strRef>
              <c:f>'Being single across country'!$A$4</c:f>
              <c:strCache>
                <c:ptCount val="1"/>
                <c:pt idx="0">
                  <c:v>Singlehood period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'Being single across country'!$B$2:$O$2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'Being single across country'!$B$4:$O$4</c:f>
              <c:numCache>
                <c:formatCode>General</c:formatCode>
                <c:ptCount val="14"/>
                <c:pt idx="0" formatCode="0.0">
                  <c:v>46.81666666666667</c:v>
                </c:pt>
                <c:pt idx="2" formatCode="0.0">
                  <c:v>50.6</c:v>
                </c:pt>
                <c:pt idx="3" formatCode="0.0">
                  <c:v>49.7</c:v>
                </c:pt>
                <c:pt idx="4" formatCode="0.0">
                  <c:v>48.4</c:v>
                </c:pt>
                <c:pt idx="5" formatCode="0.0">
                  <c:v>48.6</c:v>
                </c:pt>
                <c:pt idx="6" formatCode="0.0">
                  <c:v>59.7</c:v>
                </c:pt>
                <c:pt idx="7" formatCode="0.0">
                  <c:v>50.6</c:v>
                </c:pt>
                <c:pt idx="8" formatCode="0.0">
                  <c:v>41.7</c:v>
                </c:pt>
                <c:pt idx="9" formatCode="0.0">
                  <c:v>46.1</c:v>
                </c:pt>
                <c:pt idx="10" formatCode="0.0">
                  <c:v>40.700000000000003</c:v>
                </c:pt>
                <c:pt idx="11" formatCode="0.0">
                  <c:v>37.799999999999997</c:v>
                </c:pt>
                <c:pt idx="12" formatCode="0.0">
                  <c:v>44.2</c:v>
                </c:pt>
                <c:pt idx="13" formatCode="0.0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E8-4DD3-9E8A-F96D68B78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3427711"/>
        <c:axId val="1308006431"/>
      </c:barChart>
      <c:catAx>
        <c:axId val="1663427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08006431"/>
        <c:crosses val="autoZero"/>
        <c:auto val="1"/>
        <c:lblAlgn val="ctr"/>
        <c:lblOffset val="100"/>
        <c:noMultiLvlLbl val="0"/>
      </c:catAx>
      <c:valAx>
        <c:axId val="130800643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63427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'Being single across country'!$A$7</c:f>
              <c:strCache>
                <c:ptCount val="1"/>
                <c:pt idx="0">
                  <c:v>Pre-partner singlehood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'Being single across country'!$B$6:$O$6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'Being single across country'!$B$7:$O$7</c:f>
              <c:numCache>
                <c:formatCode>General</c:formatCode>
                <c:ptCount val="14"/>
                <c:pt idx="0" formatCode="0.0">
                  <c:v>13.466666666666667</c:v>
                </c:pt>
                <c:pt idx="2" formatCode="0.0">
                  <c:v>17.3</c:v>
                </c:pt>
                <c:pt idx="3" formatCode="0.0">
                  <c:v>15.9</c:v>
                </c:pt>
                <c:pt idx="4" formatCode="0.0">
                  <c:v>9.3000000000000007</c:v>
                </c:pt>
                <c:pt idx="5" formatCode="0.0">
                  <c:v>12.8</c:v>
                </c:pt>
                <c:pt idx="6" formatCode="0.0">
                  <c:v>15.8</c:v>
                </c:pt>
                <c:pt idx="7" formatCode="0.0">
                  <c:v>16.600000000000001</c:v>
                </c:pt>
                <c:pt idx="8" formatCode="0.0">
                  <c:v>15.2</c:v>
                </c:pt>
                <c:pt idx="9" formatCode="0.0">
                  <c:v>12.3</c:v>
                </c:pt>
                <c:pt idx="10" formatCode="0.0">
                  <c:v>11.5</c:v>
                </c:pt>
                <c:pt idx="11" formatCode="0.0">
                  <c:v>16</c:v>
                </c:pt>
                <c:pt idx="12" formatCode="0.0">
                  <c:v>7.9</c:v>
                </c:pt>
                <c:pt idx="13" formatCode="0.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FF-47C7-A59F-1B83B703C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5082287"/>
        <c:axId val="706785568"/>
      </c:barChart>
      <c:catAx>
        <c:axId val="121508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06785568"/>
        <c:crosses val="autoZero"/>
        <c:auto val="1"/>
        <c:lblAlgn val="ctr"/>
        <c:lblOffset val="100"/>
        <c:noMultiLvlLbl val="0"/>
      </c:catAx>
      <c:valAx>
        <c:axId val="70678556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15082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'Being single across country'!$A$7</c:f>
              <c:strCache>
                <c:ptCount val="1"/>
                <c:pt idx="0">
                  <c:v>Pre-partner singlehood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'Being single across country'!$B$6:$O$6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'Being single across country'!$B$7:$O$7</c:f>
              <c:numCache>
                <c:formatCode>General</c:formatCode>
                <c:ptCount val="14"/>
                <c:pt idx="0" formatCode="0.0">
                  <c:v>13.466666666666667</c:v>
                </c:pt>
                <c:pt idx="2" formatCode="0.0">
                  <c:v>17.3</c:v>
                </c:pt>
                <c:pt idx="3" formatCode="0.0">
                  <c:v>15.9</c:v>
                </c:pt>
                <c:pt idx="4" formatCode="0.0">
                  <c:v>9.3000000000000007</c:v>
                </c:pt>
                <c:pt idx="5" formatCode="0.0">
                  <c:v>12.8</c:v>
                </c:pt>
                <c:pt idx="6" formatCode="0.0">
                  <c:v>15.8</c:v>
                </c:pt>
                <c:pt idx="7" formatCode="0.0">
                  <c:v>16.600000000000001</c:v>
                </c:pt>
                <c:pt idx="8" formatCode="0.0">
                  <c:v>15.2</c:v>
                </c:pt>
                <c:pt idx="9" formatCode="0.0">
                  <c:v>12.3</c:v>
                </c:pt>
                <c:pt idx="10" formatCode="0.0">
                  <c:v>11.5</c:v>
                </c:pt>
                <c:pt idx="11" formatCode="0.0">
                  <c:v>16</c:v>
                </c:pt>
                <c:pt idx="12" formatCode="0.0">
                  <c:v>7.9</c:v>
                </c:pt>
                <c:pt idx="13" formatCode="0.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99-49D9-9028-EDD8D837ADEC}"/>
            </c:ext>
          </c:extLst>
        </c:ser>
        <c:ser>
          <c:idx val="1"/>
          <c:order val="1"/>
          <c:tx>
            <c:strRef>
              <c:f>'Being single across country'!$A$8</c:f>
              <c:strCache>
                <c:ptCount val="1"/>
                <c:pt idx="0">
                  <c:v>Friction singlehood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'Being single across country'!$B$6:$O$6</c:f>
              <c:strCache>
                <c:ptCount val="14"/>
                <c:pt idx="0">
                  <c:v>Mean</c:v>
                </c:pt>
                <c:pt idx="2">
                  <c:v>Sweden</c:v>
                </c:pt>
                <c:pt idx="3">
                  <c:v>Norway</c:v>
                </c:pt>
                <c:pt idx="4">
                  <c:v>Finland</c:v>
                </c:pt>
                <c:pt idx="5">
                  <c:v>Denmark</c:v>
                </c:pt>
                <c:pt idx="6">
                  <c:v>UK</c:v>
                </c:pt>
                <c:pt idx="7">
                  <c:v>Netherlands</c:v>
                </c:pt>
                <c:pt idx="8">
                  <c:v>Germany</c:v>
                </c:pt>
                <c:pt idx="9">
                  <c:v>Austria</c:v>
                </c:pt>
                <c:pt idx="10">
                  <c:v>Czech Rep.</c:v>
                </c:pt>
                <c:pt idx="11">
                  <c:v>Croatia</c:v>
                </c:pt>
                <c:pt idx="12">
                  <c:v>Moldova</c:v>
                </c:pt>
                <c:pt idx="13">
                  <c:v>Estonia</c:v>
                </c:pt>
              </c:strCache>
            </c:strRef>
          </c:cat>
          <c:val>
            <c:numRef>
              <c:f>'Being single across country'!$B$8:$O$8</c:f>
              <c:numCache>
                <c:formatCode>General</c:formatCode>
                <c:ptCount val="14"/>
                <c:pt idx="0" formatCode="0.0">
                  <c:v>11.791666666666666</c:v>
                </c:pt>
                <c:pt idx="2" formatCode="0.0">
                  <c:v>17.399999999999999</c:v>
                </c:pt>
                <c:pt idx="3" formatCode="0.0">
                  <c:v>15.1</c:v>
                </c:pt>
                <c:pt idx="4" formatCode="0.0">
                  <c:v>16.899999999999999</c:v>
                </c:pt>
                <c:pt idx="5" formatCode="0.0">
                  <c:v>12.9</c:v>
                </c:pt>
                <c:pt idx="6" formatCode="0.0">
                  <c:v>10.8</c:v>
                </c:pt>
                <c:pt idx="7" formatCode="0.0">
                  <c:v>8.3000000000000007</c:v>
                </c:pt>
                <c:pt idx="8" formatCode="0.0">
                  <c:v>12.1</c:v>
                </c:pt>
                <c:pt idx="9" formatCode="0.0">
                  <c:v>11.7</c:v>
                </c:pt>
                <c:pt idx="10" formatCode="0.0">
                  <c:v>14.2</c:v>
                </c:pt>
                <c:pt idx="11" formatCode="0.0">
                  <c:v>4.4000000000000004</c:v>
                </c:pt>
                <c:pt idx="12" formatCode="0.0">
                  <c:v>3.2</c:v>
                </c:pt>
                <c:pt idx="13" formatCode="0.0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99-49D9-9028-EDD8D837A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5082287"/>
        <c:axId val="706785568"/>
      </c:barChart>
      <c:catAx>
        <c:axId val="121508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06785568"/>
        <c:crosses val="autoZero"/>
        <c:auto val="1"/>
        <c:lblAlgn val="ctr"/>
        <c:lblOffset val="100"/>
        <c:noMultiLvlLbl val="0"/>
      </c:catAx>
      <c:valAx>
        <c:axId val="70678556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15082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0.79655</cdr:y>
    </cdr:from>
    <cdr:to>
      <cdr:x>0.97144</cdr:x>
      <cdr:y>0.88336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09CC27FE-4030-FF48-8A6C-50FD2C5D094A}"/>
            </a:ext>
          </a:extLst>
        </cdr:cNvPr>
        <cdr:cNvSpPr/>
      </cdr:nvSpPr>
      <cdr:spPr>
        <a:xfrm xmlns:a="http://schemas.openxmlformats.org/drawingml/2006/main">
          <a:off x="0" y="3512536"/>
          <a:ext cx="8790317" cy="3827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nl-N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nl-NL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0E2A-D67D-37EF-4D49-7E9EE8891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19608-D1B3-1590-A101-EA8D3033D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3705A-B5E4-98C4-C76B-E3F062807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4590-0DB1-4F57-9F9F-F2F0425064DA}" type="datetimeFigureOut">
              <a:rPr lang="nl-NL" smtClean="0"/>
              <a:t>13-11-2024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9737F-62F2-85C6-F885-16A8580CA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5FF55-B2FD-A42C-2CE7-409B5499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4EB-E6E2-4AD0-9737-DB168B1C5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395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B1A9-3605-76AA-62D7-7B741F08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472A9-7D9E-7345-FCD2-76EC2A08F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73F6B-1335-4E49-F7BE-84941506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4590-0DB1-4F57-9F9F-F2F0425064DA}" type="datetimeFigureOut">
              <a:rPr lang="nl-NL" smtClean="0"/>
              <a:t>13-11-2024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2C952-E224-2FF1-B062-9F1A082D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64C8F-2B69-B99E-0E97-9347EC8B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4EB-E6E2-4AD0-9737-DB168B1C5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55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F0BD6-487F-6155-B94F-35664C871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49FB3-E6A6-71A9-C636-667919F32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8D1F5-9AF1-E3FB-5055-BB7DB350A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4590-0DB1-4F57-9F9F-F2F0425064DA}" type="datetimeFigureOut">
              <a:rPr lang="nl-NL" smtClean="0"/>
              <a:t>13-11-2024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41F75-F094-69E4-DE9E-94218F1F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E54C7-2DA4-0385-7039-FA03331E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4EB-E6E2-4AD0-9737-DB168B1C5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16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D4425-477E-ED11-286A-9245BEC1F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8A676-456E-E682-4807-9A13E635D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78F0F-A8E9-B5A2-3746-72C642AF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4590-0DB1-4F57-9F9F-F2F0425064DA}" type="datetimeFigureOut">
              <a:rPr lang="nl-NL" smtClean="0"/>
              <a:t>13-11-2024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F644F-8293-8E0D-A0CC-03D29F993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0F126-BB6A-D104-C2C9-3C9C9EDD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4EB-E6E2-4AD0-9737-DB168B1C5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79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3143-7115-BE69-9C49-2CBC4110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59F25-BAB2-E2EC-7AA4-43E3CAD5D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59F05-B475-1CC6-E637-E857F2CB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4590-0DB1-4F57-9F9F-F2F0425064DA}" type="datetimeFigureOut">
              <a:rPr lang="nl-NL" smtClean="0"/>
              <a:t>13-11-2024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4CA85-EEA4-5659-44E2-FAD5F80C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F3305-C66E-7B0E-A23B-853D619E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4EB-E6E2-4AD0-9737-DB168B1C5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61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B9583-869A-8E8F-D809-E7A031B58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EC54-1BBE-3BFC-2555-76B8CDE66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514FF-2753-C8F4-7CE8-C23F88FF0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EEAD9-B006-65A3-C05A-59D1671E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4590-0DB1-4F57-9F9F-F2F0425064DA}" type="datetimeFigureOut">
              <a:rPr lang="nl-NL" smtClean="0"/>
              <a:t>13-11-2024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91F7E-ADDD-4025-712E-8C6E3A8B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52D6F-3C29-5F08-64DE-2F1E0D8A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4EB-E6E2-4AD0-9737-DB168B1C5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95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1B8ED-6467-DC7E-19E8-4F96196E6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44C04-38BD-F48E-4CC4-CF0BA85B2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5B504-0CC3-A9EB-F720-796652209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439FA-06FE-D953-F7D6-CE21FEF6D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23B14-CA30-66A7-66BB-C76646A66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566972-4AA7-2DDB-CCE9-09504EDFE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4590-0DB1-4F57-9F9F-F2F0425064DA}" type="datetimeFigureOut">
              <a:rPr lang="nl-NL" smtClean="0"/>
              <a:t>13-11-2024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5C58EA-6BA6-492B-DE19-764D0859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3367A8-CA7C-C059-E8A0-4D7C89A8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4EB-E6E2-4AD0-9737-DB168B1C5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66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BFFCA-0D9F-1E39-95F6-E1F28580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81684-9BA1-9200-1F19-0D2DB39B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4590-0DB1-4F57-9F9F-F2F0425064DA}" type="datetimeFigureOut">
              <a:rPr lang="nl-NL" smtClean="0"/>
              <a:t>13-11-2024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8C3EF-4300-9B06-8971-7156D5BF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ED465-6EA9-F759-0D3E-ACC90BE6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4EB-E6E2-4AD0-9737-DB168B1C5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47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96B05C-8AF9-42CA-7E71-7D73912AF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4590-0DB1-4F57-9F9F-F2F0425064DA}" type="datetimeFigureOut">
              <a:rPr lang="nl-NL" smtClean="0"/>
              <a:t>13-11-2024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403E4-A8D4-346D-A378-8A86D229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2957D-EAB8-09FC-4FE1-E1771289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4EB-E6E2-4AD0-9737-DB168B1C5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77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9E2EC-655C-DA63-4172-4EB6BDEA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C8318-D085-8C78-5E65-FA1742DB3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26E3F-1F93-9601-35E5-010EA4ACB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345BC-99E3-B051-F346-B5EABB3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4590-0DB1-4F57-9F9F-F2F0425064DA}" type="datetimeFigureOut">
              <a:rPr lang="nl-NL" smtClean="0"/>
              <a:t>13-11-2024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CFDD9-FBB0-F480-4AAE-DE5968086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BC4A5-2307-76D6-2DE8-15A596EFC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4EB-E6E2-4AD0-9737-DB168B1C5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380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1C1CA-E38A-437D-1E7F-C88567EBC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82FE09-7EA8-0BE5-BD43-0F53EEED6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643AD-51E8-1EF8-0856-F1D0B202F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38A3C-4945-E437-CE22-E8EF3C672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4590-0DB1-4F57-9F9F-F2F0425064DA}" type="datetimeFigureOut">
              <a:rPr lang="nl-NL" smtClean="0"/>
              <a:t>13-11-2024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57BBC-D669-F0E7-7762-54DBF53C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55C95-8D23-59B3-4B46-DCA12912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4EB-E6E2-4AD0-9737-DB168B1C5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99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8981D3-ED35-0883-F89F-4B05B302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B00E7-9ABE-ECDC-7A16-4C6AFDABC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7BC66-6139-2C84-0001-76DBA2535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84590-0DB1-4F57-9F9F-F2F0425064DA}" type="datetimeFigureOut">
              <a:rPr lang="nl-NL" smtClean="0"/>
              <a:t>13-11-2024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29C0D-AEE0-48CA-AB95-ADB852D9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C6A14-5E9E-604F-A0E9-BA575BC96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4C4EB-E6E2-4AD0-9737-DB168B1C5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00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0C52BD-37C2-2CB7-4B44-CD6710FD3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2197"/>
            <a:ext cx="9144000" cy="1672595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Rise in Singlehood across Europe: Trends and Consequences</a:t>
            </a:r>
            <a:endParaRPr lang="nl-NL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0C8CB-E762-24FA-308F-18AA03600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439" y="3093080"/>
            <a:ext cx="9910240" cy="2634860"/>
          </a:xfrm>
        </p:spPr>
        <p:txBody>
          <a:bodyPr>
            <a:normAutofit/>
          </a:bodyPr>
          <a:lstStyle/>
          <a:p>
            <a:r>
              <a:rPr lang="nl-NL" dirty="0"/>
              <a:t>Aart C. Liefbroer</a:t>
            </a:r>
          </a:p>
          <a:p>
            <a:endParaRPr lang="nl-NL" dirty="0"/>
          </a:p>
          <a:p>
            <a:r>
              <a:rPr lang="nl-NL" sz="2000" dirty="0"/>
              <a:t>Netherlands </a:t>
            </a:r>
            <a:r>
              <a:rPr lang="nl-NL" sz="2000" dirty="0" err="1"/>
              <a:t>Interdisciplinary</a:t>
            </a:r>
            <a:r>
              <a:rPr lang="nl-NL" sz="2000" dirty="0"/>
              <a:t> </a:t>
            </a:r>
            <a:r>
              <a:rPr lang="nl-NL" sz="2000" dirty="0" err="1"/>
              <a:t>Demographic</a:t>
            </a:r>
            <a:r>
              <a:rPr lang="nl-NL" sz="2000" dirty="0"/>
              <a:t> </a:t>
            </a:r>
            <a:r>
              <a:rPr lang="nl-NL" sz="2000" dirty="0" err="1"/>
              <a:t>Institute</a:t>
            </a:r>
            <a:endParaRPr lang="nl-NL" sz="2000" dirty="0"/>
          </a:p>
          <a:p>
            <a:r>
              <a:rPr lang="nl-NL" sz="2000" dirty="0"/>
              <a:t>Department of </a:t>
            </a:r>
            <a:r>
              <a:rPr lang="nl-NL" sz="2000" dirty="0" err="1"/>
              <a:t>Epidemiology</a:t>
            </a:r>
            <a:r>
              <a:rPr lang="nl-NL" sz="2000" dirty="0"/>
              <a:t>, University </a:t>
            </a:r>
            <a:r>
              <a:rPr lang="nl-NL" sz="2000" dirty="0" err="1"/>
              <a:t>Medical</a:t>
            </a:r>
            <a:r>
              <a:rPr lang="nl-NL" sz="2000" dirty="0"/>
              <a:t> Centre Groningen, University of Groningen</a:t>
            </a:r>
          </a:p>
          <a:p>
            <a:r>
              <a:rPr lang="nl-NL" sz="2000" dirty="0"/>
              <a:t>Department of </a:t>
            </a:r>
            <a:r>
              <a:rPr lang="nl-NL" sz="2000" dirty="0" err="1"/>
              <a:t>Sociology</a:t>
            </a:r>
            <a:r>
              <a:rPr lang="nl-NL" sz="2000" dirty="0"/>
              <a:t>, Vrije Universiteit Amsterdam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524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Vulnerable category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C1D5715-5705-0BCD-BD62-EE254EAD5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132" y="1618303"/>
            <a:ext cx="3930318" cy="4584531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0324BBA-173C-E53B-03DE-5652407E0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974" y="1618302"/>
            <a:ext cx="3620894" cy="458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Why is singlehood on the rise?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People are less likely to commit themselves to living with a partner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Ø"/>
            </a:pPr>
            <a:r>
              <a:rPr lang="en-GB" sz="2000" b="1" dirty="0"/>
              <a:t>Postpone the start of living with a partner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Ø"/>
            </a:pPr>
            <a:r>
              <a:rPr lang="en-GB" sz="2000" b="1" dirty="0"/>
              <a:t>More likely to split up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Ø"/>
            </a:pPr>
            <a:r>
              <a:rPr lang="en-GB" sz="2000" b="1" dirty="0"/>
              <a:t>Less likely to </a:t>
            </a:r>
            <a:r>
              <a:rPr lang="en-GB" sz="2000" b="1" dirty="0" err="1"/>
              <a:t>repartner</a:t>
            </a: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WHY?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Ø"/>
            </a:pPr>
            <a:r>
              <a:rPr lang="en-GB" sz="2000" b="1" dirty="0"/>
              <a:t>Perceived benefits of commitment have decreased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Ø"/>
            </a:pPr>
            <a:r>
              <a:rPr lang="en-GB" sz="2000" b="1" dirty="0"/>
              <a:t>Expectations about the quality of a partner have increased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Ø"/>
            </a:pPr>
            <a:r>
              <a:rPr lang="en-GB" sz="2000" b="1" dirty="0"/>
              <a:t>Economic obstacles to partnering have increased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0922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Limitations of current knowledge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Usually a snapshot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Focus on young adults OR older adults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9640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Key questions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How common is singlehood between the ages of 30 and 45?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How common are different types of singlehood trajectories?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How large is the variation across Europe?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How large are the changes across time?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Does it matter? Do singles fare worse between ages 45 and 50 than non-singles? 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7977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Data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Generations and Gender Survey II – Wave 1 (2020-2023)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45-49 year old at the time of the survey 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Sweden, Norway, Finland, Denmark, UK, Netherlands, Germany, Austria, Czech Republic, Croatia, Moldova and Estonia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Retrospective information on living without a partner between ages 30 and 45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Ø"/>
            </a:pPr>
            <a:r>
              <a:rPr lang="en-GB" sz="2000" b="1" dirty="0"/>
              <a:t>% ever single between 30 and 45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Ø"/>
            </a:pPr>
            <a:r>
              <a:rPr lang="en-GB" sz="2000" b="1" dirty="0"/>
              <a:t>% in different singlehood trajectories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Ø"/>
            </a:pPr>
            <a:r>
              <a:rPr lang="en-GB" sz="2000" b="1" dirty="0"/>
              <a:t>Duration of singlehood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Differences in life situation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Ø"/>
            </a:pPr>
            <a:r>
              <a:rPr lang="en-GB" sz="2000" b="1" dirty="0"/>
              <a:t>Home ownership, Income sufficiency, Life satisfaction, Loneliness</a:t>
            </a:r>
          </a:p>
          <a:p>
            <a:pPr>
              <a:buSzPct val="100000"/>
            </a:pPr>
            <a:endParaRPr lang="en-GB" sz="2000" b="1" dirty="0"/>
          </a:p>
        </p:txBody>
      </p:sp>
      <p:sp>
        <p:nvSpPr>
          <p:cNvPr id="2" name="AutoShape 2" descr="Generation &amp; Gender Programme">
            <a:extLst>
              <a:ext uri="{FF2B5EF4-FFF2-40B4-BE49-F238E27FC236}">
                <a16:creationId xmlns:a16="http://schemas.microsoft.com/office/drawing/2014/main" id="{9E65C135-E57A-326A-81A0-FD2614262B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6A725C-05A1-93D0-031A-9BDC7CB46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15" y="862642"/>
            <a:ext cx="1488332" cy="11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0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Ever single between 30 and 45</a:t>
            </a:r>
          </a:p>
          <a:p>
            <a:endParaRPr lang="en-GB" dirty="0"/>
          </a:p>
          <a:p>
            <a:pPr>
              <a:buSzPct val="100000"/>
            </a:pPr>
            <a:endParaRPr lang="en-GB" sz="2000" b="1" dirty="0"/>
          </a:p>
        </p:txBody>
      </p:sp>
      <p:graphicFrame>
        <p:nvGraphicFramePr>
          <p:cNvPr id="2" name="Grafiek 2">
            <a:extLst>
              <a:ext uri="{FF2B5EF4-FFF2-40B4-BE49-F238E27FC236}">
                <a16:creationId xmlns:a16="http://schemas.microsoft.com/office/drawing/2014/main" id="{1BBB1C95-C048-46AA-C1FB-918E10D8B801}"/>
              </a:ext>
            </a:extLst>
          </p:cNvPr>
          <p:cNvGraphicFramePr>
            <a:graphicFrameLocks/>
          </p:cNvGraphicFramePr>
          <p:nvPr/>
        </p:nvGraphicFramePr>
        <p:xfrm>
          <a:off x="1224950" y="1673524"/>
          <a:ext cx="9471803" cy="482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3E5327B-1F15-0887-54CB-BC9704D13284}"/>
              </a:ext>
            </a:extLst>
          </p:cNvPr>
          <p:cNvSpPr/>
          <p:nvPr/>
        </p:nvSpPr>
        <p:spPr>
          <a:xfrm>
            <a:off x="3048000" y="2032193"/>
            <a:ext cx="7579743" cy="396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79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Ever single between 30 and 45</a:t>
            </a:r>
          </a:p>
          <a:p>
            <a:endParaRPr lang="en-GB" dirty="0"/>
          </a:p>
          <a:p>
            <a:pPr>
              <a:buSzPct val="100000"/>
            </a:pPr>
            <a:endParaRPr lang="en-GB" sz="2000" b="1" dirty="0"/>
          </a:p>
        </p:txBody>
      </p:sp>
      <p:graphicFrame>
        <p:nvGraphicFramePr>
          <p:cNvPr id="2" name="Grafiek 2">
            <a:extLst>
              <a:ext uri="{FF2B5EF4-FFF2-40B4-BE49-F238E27FC236}">
                <a16:creationId xmlns:a16="http://schemas.microsoft.com/office/drawing/2014/main" id="{1BBB1C95-C048-46AA-C1FB-918E10D8B8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824276"/>
              </p:ext>
            </p:extLst>
          </p:nvPr>
        </p:nvGraphicFramePr>
        <p:xfrm>
          <a:off x="1224950" y="1673524"/>
          <a:ext cx="9471803" cy="482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014AB4A-6F5C-CB96-81D8-9D0F014C8CF3}"/>
              </a:ext>
            </a:extLst>
          </p:cNvPr>
          <p:cNvSpPr/>
          <p:nvPr/>
        </p:nvSpPr>
        <p:spPr>
          <a:xfrm>
            <a:off x="9929004" y="2032193"/>
            <a:ext cx="698739" cy="396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705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Ever single between 30 and 45</a:t>
            </a:r>
          </a:p>
          <a:p>
            <a:endParaRPr lang="en-GB" dirty="0"/>
          </a:p>
          <a:p>
            <a:pPr>
              <a:buSzPct val="100000"/>
            </a:pPr>
            <a:endParaRPr lang="en-GB" sz="2000" b="1" dirty="0"/>
          </a:p>
        </p:txBody>
      </p:sp>
      <p:graphicFrame>
        <p:nvGraphicFramePr>
          <p:cNvPr id="2" name="Grafiek 2">
            <a:extLst>
              <a:ext uri="{FF2B5EF4-FFF2-40B4-BE49-F238E27FC236}">
                <a16:creationId xmlns:a16="http://schemas.microsoft.com/office/drawing/2014/main" id="{1BBB1C95-C048-46AA-C1FB-918E10D8B801}"/>
              </a:ext>
            </a:extLst>
          </p:cNvPr>
          <p:cNvGraphicFramePr>
            <a:graphicFrameLocks/>
          </p:cNvGraphicFramePr>
          <p:nvPr/>
        </p:nvGraphicFramePr>
        <p:xfrm>
          <a:off x="1224950" y="1673524"/>
          <a:ext cx="9471803" cy="482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014AB4A-6F5C-CB96-81D8-9D0F014C8CF3}"/>
              </a:ext>
            </a:extLst>
          </p:cNvPr>
          <p:cNvSpPr/>
          <p:nvPr/>
        </p:nvSpPr>
        <p:spPr>
          <a:xfrm>
            <a:off x="9929004" y="2032193"/>
            <a:ext cx="698739" cy="396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FAD77B-68D7-22A1-39B2-6BA3C5A5AEA6}"/>
              </a:ext>
            </a:extLst>
          </p:cNvPr>
          <p:cNvSpPr/>
          <p:nvPr/>
        </p:nvSpPr>
        <p:spPr>
          <a:xfrm>
            <a:off x="8660923" y="1897811"/>
            <a:ext cx="698738" cy="38560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616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Ever single between 30 and 45</a:t>
            </a:r>
          </a:p>
          <a:p>
            <a:endParaRPr lang="en-GB" dirty="0"/>
          </a:p>
          <a:p>
            <a:pPr>
              <a:buSzPct val="100000"/>
            </a:pPr>
            <a:endParaRPr lang="en-GB" sz="2000" b="1" dirty="0"/>
          </a:p>
        </p:txBody>
      </p:sp>
      <p:graphicFrame>
        <p:nvGraphicFramePr>
          <p:cNvPr id="2" name="Grafiek 2">
            <a:extLst>
              <a:ext uri="{FF2B5EF4-FFF2-40B4-BE49-F238E27FC236}">
                <a16:creationId xmlns:a16="http://schemas.microsoft.com/office/drawing/2014/main" id="{1BBB1C95-C048-46AA-C1FB-918E10D8B801}"/>
              </a:ext>
            </a:extLst>
          </p:cNvPr>
          <p:cNvGraphicFramePr>
            <a:graphicFrameLocks/>
          </p:cNvGraphicFramePr>
          <p:nvPr/>
        </p:nvGraphicFramePr>
        <p:xfrm>
          <a:off x="1224950" y="1673524"/>
          <a:ext cx="9471803" cy="482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014AB4A-6F5C-CB96-81D8-9D0F014C8CF3}"/>
              </a:ext>
            </a:extLst>
          </p:cNvPr>
          <p:cNvSpPr/>
          <p:nvPr/>
        </p:nvSpPr>
        <p:spPr>
          <a:xfrm>
            <a:off x="9929004" y="2032193"/>
            <a:ext cx="698739" cy="396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FAD77B-68D7-22A1-39B2-6BA3C5A5AEA6}"/>
              </a:ext>
            </a:extLst>
          </p:cNvPr>
          <p:cNvSpPr/>
          <p:nvPr/>
        </p:nvSpPr>
        <p:spPr>
          <a:xfrm>
            <a:off x="5546787" y="1777041"/>
            <a:ext cx="698738" cy="38560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86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Ever single between 30 and 45</a:t>
            </a:r>
          </a:p>
          <a:p>
            <a:endParaRPr lang="en-GB" dirty="0"/>
          </a:p>
          <a:p>
            <a:pPr>
              <a:buSzPct val="100000"/>
            </a:pPr>
            <a:endParaRPr lang="en-GB" sz="2000" b="1" dirty="0"/>
          </a:p>
        </p:txBody>
      </p:sp>
      <p:graphicFrame>
        <p:nvGraphicFramePr>
          <p:cNvPr id="2" name="Grafiek 2">
            <a:extLst>
              <a:ext uri="{FF2B5EF4-FFF2-40B4-BE49-F238E27FC236}">
                <a16:creationId xmlns:a16="http://schemas.microsoft.com/office/drawing/2014/main" id="{1BBB1C95-C048-46AA-C1FB-918E10D8B801}"/>
              </a:ext>
            </a:extLst>
          </p:cNvPr>
          <p:cNvGraphicFramePr>
            <a:graphicFrameLocks/>
          </p:cNvGraphicFramePr>
          <p:nvPr/>
        </p:nvGraphicFramePr>
        <p:xfrm>
          <a:off x="1224950" y="1673524"/>
          <a:ext cx="9471803" cy="482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7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is singlehood?</a:t>
            </a:r>
          </a:p>
          <a:p>
            <a:endParaRPr lang="en-GB" dirty="0"/>
          </a:p>
          <a:p>
            <a:endParaRPr lang="nl-NL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Never married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Living alone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Not living with a partner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Never lived with a partner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Not having a person they consider their partner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Not living with parents AND not living with a partner</a:t>
            </a:r>
          </a:p>
        </p:txBody>
      </p:sp>
    </p:spTree>
    <p:extLst>
      <p:ext uri="{BB962C8B-B14F-4D97-AF65-F5344CB8AC3E}">
        <p14:creationId xmlns:p14="http://schemas.microsoft.com/office/powerpoint/2010/main" val="234790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% per singlehood type between 30 and 45</a:t>
            </a:r>
          </a:p>
          <a:p>
            <a:endParaRPr lang="en-GB" dirty="0"/>
          </a:p>
          <a:p>
            <a:pPr>
              <a:buSzPct val="100000"/>
            </a:pPr>
            <a:endParaRPr lang="en-GB" sz="2000" b="1" dirty="0"/>
          </a:p>
        </p:txBody>
      </p:sp>
      <p:graphicFrame>
        <p:nvGraphicFramePr>
          <p:cNvPr id="3" name="Grafiek 6">
            <a:extLst>
              <a:ext uri="{FF2B5EF4-FFF2-40B4-BE49-F238E27FC236}">
                <a16:creationId xmlns:a16="http://schemas.microsoft.com/office/drawing/2014/main" id="{DFA66EC0-F1FC-0040-947E-57948A3C7C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094262"/>
              </p:ext>
            </p:extLst>
          </p:nvPr>
        </p:nvGraphicFramePr>
        <p:xfrm>
          <a:off x="1224000" y="1674000"/>
          <a:ext cx="9471600" cy="4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42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% per singlehood type between 30 and 45</a:t>
            </a:r>
          </a:p>
          <a:p>
            <a:endParaRPr lang="en-GB" dirty="0"/>
          </a:p>
          <a:p>
            <a:pPr>
              <a:buSzPct val="100000"/>
            </a:pPr>
            <a:endParaRPr lang="en-GB" sz="2000" b="1" dirty="0"/>
          </a:p>
        </p:txBody>
      </p:sp>
      <p:graphicFrame>
        <p:nvGraphicFramePr>
          <p:cNvPr id="2" name="Grafiek 5">
            <a:extLst>
              <a:ext uri="{FF2B5EF4-FFF2-40B4-BE49-F238E27FC236}">
                <a16:creationId xmlns:a16="http://schemas.microsoft.com/office/drawing/2014/main" id="{E6DE949B-089F-7940-B9E2-60BC4589F8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887342"/>
              </p:ext>
            </p:extLst>
          </p:nvPr>
        </p:nvGraphicFramePr>
        <p:xfrm>
          <a:off x="1224000" y="1674000"/>
          <a:ext cx="9471600" cy="4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9473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% per singlehood type between 30 and 45</a:t>
            </a:r>
          </a:p>
          <a:p>
            <a:endParaRPr lang="en-GB" dirty="0"/>
          </a:p>
          <a:p>
            <a:pPr>
              <a:buSzPct val="100000"/>
            </a:pPr>
            <a:endParaRPr lang="en-GB" sz="2000" b="1" dirty="0"/>
          </a:p>
        </p:txBody>
      </p:sp>
      <p:graphicFrame>
        <p:nvGraphicFramePr>
          <p:cNvPr id="3" name="Grafiek 4">
            <a:extLst>
              <a:ext uri="{FF2B5EF4-FFF2-40B4-BE49-F238E27FC236}">
                <a16:creationId xmlns:a16="http://schemas.microsoft.com/office/drawing/2014/main" id="{5B25B1F7-2768-7C44-925E-268C5FC495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867926"/>
              </p:ext>
            </p:extLst>
          </p:nvPr>
        </p:nvGraphicFramePr>
        <p:xfrm>
          <a:off x="1224000" y="1674000"/>
          <a:ext cx="9471600" cy="4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7268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% per singlehood type between 30 and 45</a:t>
            </a:r>
          </a:p>
          <a:p>
            <a:endParaRPr lang="en-GB" dirty="0"/>
          </a:p>
          <a:p>
            <a:pPr>
              <a:buSzPct val="100000"/>
            </a:pPr>
            <a:endParaRPr lang="en-GB" sz="2000" b="1" dirty="0"/>
          </a:p>
        </p:txBody>
      </p:sp>
      <p:graphicFrame>
        <p:nvGraphicFramePr>
          <p:cNvPr id="2" name="Grafiek 3">
            <a:extLst>
              <a:ext uri="{FF2B5EF4-FFF2-40B4-BE49-F238E27FC236}">
                <a16:creationId xmlns:a16="http://schemas.microsoft.com/office/drawing/2014/main" id="{DD275869-CE07-A265-9B26-D76ABAEE3F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836941"/>
              </p:ext>
            </p:extLst>
          </p:nvPr>
        </p:nvGraphicFramePr>
        <p:xfrm>
          <a:off x="1224000" y="1674000"/>
          <a:ext cx="9471600" cy="4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7108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# of years spent single between 30 and 45</a:t>
            </a:r>
          </a:p>
          <a:p>
            <a:endParaRPr lang="en-GB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E02FA70-F5DC-6430-585D-0EC0A2BED5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103689"/>
              </p:ext>
            </p:extLst>
          </p:nvPr>
        </p:nvGraphicFramePr>
        <p:xfrm>
          <a:off x="1390650" y="1724416"/>
          <a:ext cx="9048750" cy="440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9CC27FE-4030-FF48-8A6C-50FD2C5D094A}"/>
              </a:ext>
            </a:extLst>
          </p:cNvPr>
          <p:cNvSpPr/>
          <p:nvPr/>
        </p:nvSpPr>
        <p:spPr>
          <a:xfrm>
            <a:off x="1390650" y="4533900"/>
            <a:ext cx="8790317" cy="1065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38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# of years spent single between 30 and 45</a:t>
            </a:r>
          </a:p>
          <a:p>
            <a:endParaRPr lang="en-GB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E02FA70-F5DC-6430-585D-0EC0A2BED5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545933"/>
              </p:ext>
            </p:extLst>
          </p:nvPr>
        </p:nvGraphicFramePr>
        <p:xfrm>
          <a:off x="1390650" y="1724416"/>
          <a:ext cx="9048750" cy="440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7589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# of years spent single between 30 and 45</a:t>
            </a:r>
          </a:p>
          <a:p>
            <a:endParaRPr lang="en-GB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E02FA70-F5DC-6430-585D-0EC0A2BED5B2}"/>
              </a:ext>
            </a:extLst>
          </p:cNvPr>
          <p:cNvGraphicFramePr>
            <a:graphicFrameLocks/>
          </p:cNvGraphicFramePr>
          <p:nvPr/>
        </p:nvGraphicFramePr>
        <p:xfrm>
          <a:off x="1390650" y="1724416"/>
          <a:ext cx="9048750" cy="440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8352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0C286-2655-50B8-1D63-BE1A53B4E39E}"/>
              </a:ext>
            </a:extLst>
          </p:cNvPr>
          <p:cNvSpPr txBox="1"/>
          <p:nvPr/>
        </p:nvSpPr>
        <p:spPr>
          <a:xfrm>
            <a:off x="1216325" y="733245"/>
            <a:ext cx="10032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Change in ever being single between ages 30 and 45 in The Netherlands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9E48DB-B5F5-46CE-B567-D83B8568B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00" y="1875600"/>
            <a:ext cx="7458000" cy="44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6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6ADC16-31D1-8AA2-D879-3ED60D548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67" y="1874520"/>
            <a:ext cx="7460409" cy="44762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30C286-2655-50B8-1D63-BE1A53B4E39E}"/>
              </a:ext>
            </a:extLst>
          </p:cNvPr>
          <p:cNvSpPr txBox="1"/>
          <p:nvPr/>
        </p:nvSpPr>
        <p:spPr>
          <a:xfrm>
            <a:off x="1216325" y="733245"/>
            <a:ext cx="10032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Change in singlehood trajectories between ages 30 and 45 in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187501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Some intermediate conclusions….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Almost HALF of all 45-49 year olds spent part of the key family formation years being single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On average, all 45-49 year olds spent 3.6 years being single between ages 30 and 45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On average, those who experienced any type of singlehood, spent 7.7 years being single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All types of singlehood trajectories are on the rise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cs typeface="Arial" panose="020B0604020202020204" pitchFamily="34" charset="0"/>
              </a:rPr>
              <a:t>→ singlehood is widespread during the key family formation years</a:t>
            </a: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33552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is singlehood?</a:t>
            </a:r>
          </a:p>
          <a:p>
            <a:endParaRPr lang="en-GB" dirty="0"/>
          </a:p>
          <a:p>
            <a:endParaRPr lang="nl-NL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Never married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Living alone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u="sng" dirty="0"/>
              <a:t>Not living with a partner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Never lived with a partner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Not having a person they consider their partner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Not living with parents AND not living with a partner</a:t>
            </a:r>
          </a:p>
        </p:txBody>
      </p:sp>
    </p:spTree>
    <p:extLst>
      <p:ext uri="{BB962C8B-B14F-4D97-AF65-F5344CB8AC3E}">
        <p14:creationId xmlns:p14="http://schemas.microsoft.com/office/powerpoint/2010/main" val="4248921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Potential vulnerabilities</a:t>
            </a:r>
          </a:p>
        </p:txBody>
      </p:sp>
      <p:graphicFrame>
        <p:nvGraphicFramePr>
          <p:cNvPr id="2" name="Grafiek 6">
            <a:extLst>
              <a:ext uri="{FF2B5EF4-FFF2-40B4-BE49-F238E27FC236}">
                <a16:creationId xmlns:a16="http://schemas.microsoft.com/office/drawing/2014/main" id="{62361AF2-D76B-4FB7-98E0-CBBC1099E3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5911"/>
              </p:ext>
            </p:extLst>
          </p:nvPr>
        </p:nvGraphicFramePr>
        <p:xfrm>
          <a:off x="1224000" y="1674000"/>
          <a:ext cx="9471600" cy="4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233365A-A5D7-F156-8AA4-64EFBFBC8C16}"/>
              </a:ext>
            </a:extLst>
          </p:cNvPr>
          <p:cNvSpPr/>
          <p:nvPr/>
        </p:nvSpPr>
        <p:spPr>
          <a:xfrm>
            <a:off x="2809876" y="2181225"/>
            <a:ext cx="7817868" cy="3553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4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Potential vulnerabilities</a:t>
            </a:r>
          </a:p>
        </p:txBody>
      </p:sp>
      <p:graphicFrame>
        <p:nvGraphicFramePr>
          <p:cNvPr id="2" name="Grafiek 6">
            <a:extLst>
              <a:ext uri="{FF2B5EF4-FFF2-40B4-BE49-F238E27FC236}">
                <a16:creationId xmlns:a16="http://schemas.microsoft.com/office/drawing/2014/main" id="{62361AF2-D76B-4FB7-98E0-CBBC1099E306}"/>
              </a:ext>
            </a:extLst>
          </p:cNvPr>
          <p:cNvGraphicFramePr>
            <a:graphicFrameLocks/>
          </p:cNvGraphicFramePr>
          <p:nvPr/>
        </p:nvGraphicFramePr>
        <p:xfrm>
          <a:off x="1224000" y="1674000"/>
          <a:ext cx="9471600" cy="4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4A8C6E86-DD09-2942-EAEA-70C58FC7EE9D}"/>
              </a:ext>
            </a:extLst>
          </p:cNvPr>
          <p:cNvSpPr/>
          <p:nvPr/>
        </p:nvSpPr>
        <p:spPr>
          <a:xfrm>
            <a:off x="9871137" y="1900866"/>
            <a:ext cx="698738" cy="38560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380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Potential vulnerabilities</a:t>
            </a:r>
          </a:p>
        </p:txBody>
      </p:sp>
      <p:graphicFrame>
        <p:nvGraphicFramePr>
          <p:cNvPr id="2" name="Grafiek 6">
            <a:extLst>
              <a:ext uri="{FF2B5EF4-FFF2-40B4-BE49-F238E27FC236}">
                <a16:creationId xmlns:a16="http://schemas.microsoft.com/office/drawing/2014/main" id="{62361AF2-D76B-4FB7-98E0-CBBC1099E306}"/>
              </a:ext>
            </a:extLst>
          </p:cNvPr>
          <p:cNvGraphicFramePr>
            <a:graphicFrameLocks/>
          </p:cNvGraphicFramePr>
          <p:nvPr/>
        </p:nvGraphicFramePr>
        <p:xfrm>
          <a:off x="1224000" y="1674000"/>
          <a:ext cx="9471600" cy="4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C94BB82-C892-734F-D88D-D3477631B49D}"/>
              </a:ext>
            </a:extLst>
          </p:cNvPr>
          <p:cNvSpPr/>
          <p:nvPr/>
        </p:nvSpPr>
        <p:spPr>
          <a:xfrm>
            <a:off x="6096000" y="1823576"/>
            <a:ext cx="698738" cy="38560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795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Potential vulnerabilities</a:t>
            </a:r>
          </a:p>
        </p:txBody>
      </p:sp>
      <p:graphicFrame>
        <p:nvGraphicFramePr>
          <p:cNvPr id="8" name="Grafiek 6">
            <a:extLst>
              <a:ext uri="{FF2B5EF4-FFF2-40B4-BE49-F238E27FC236}">
                <a16:creationId xmlns:a16="http://schemas.microsoft.com/office/drawing/2014/main" id="{452CEEB6-8055-4668-B2F7-F9AB8AE6B5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132686"/>
              </p:ext>
            </p:extLst>
          </p:nvPr>
        </p:nvGraphicFramePr>
        <p:xfrm>
          <a:off x="1223999" y="1673999"/>
          <a:ext cx="9471600" cy="4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2005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Potential vulnerabilities</a:t>
            </a:r>
          </a:p>
        </p:txBody>
      </p:sp>
      <p:graphicFrame>
        <p:nvGraphicFramePr>
          <p:cNvPr id="2" name="Grafiek 6">
            <a:extLst>
              <a:ext uri="{FF2B5EF4-FFF2-40B4-BE49-F238E27FC236}">
                <a16:creationId xmlns:a16="http://schemas.microsoft.com/office/drawing/2014/main" id="{87967A90-8C2F-4719-947F-48C133F404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609296"/>
              </p:ext>
            </p:extLst>
          </p:nvPr>
        </p:nvGraphicFramePr>
        <p:xfrm>
          <a:off x="1223999" y="1673999"/>
          <a:ext cx="9471600" cy="4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5882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Potential vulnerabilities</a:t>
            </a:r>
          </a:p>
        </p:txBody>
      </p:sp>
      <p:graphicFrame>
        <p:nvGraphicFramePr>
          <p:cNvPr id="3" name="Grafiek 6">
            <a:extLst>
              <a:ext uri="{FF2B5EF4-FFF2-40B4-BE49-F238E27FC236}">
                <a16:creationId xmlns:a16="http://schemas.microsoft.com/office/drawing/2014/main" id="{03BB4ACB-9243-DD4F-A261-A4098D51A0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27195"/>
              </p:ext>
            </p:extLst>
          </p:nvPr>
        </p:nvGraphicFramePr>
        <p:xfrm>
          <a:off x="1223999" y="1673999"/>
          <a:ext cx="9471600" cy="4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3683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And some more conclusions….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Those with a history of singlehood between ages 30 and 45 do poorly compared to non-singles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Ø"/>
            </a:pPr>
            <a:r>
              <a:rPr lang="en-GB" sz="2000" b="1" dirty="0"/>
              <a:t>Fewer own a house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Ø"/>
            </a:pPr>
            <a:r>
              <a:rPr lang="en-GB" sz="2000" b="1" dirty="0"/>
              <a:t>Harder to make ends meet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Ø"/>
            </a:pPr>
            <a:r>
              <a:rPr lang="en-GB" sz="2000" b="1" dirty="0"/>
              <a:t>Lower satisfaction with life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Ø"/>
            </a:pPr>
            <a:r>
              <a:rPr lang="en-GB" sz="2000" b="1" dirty="0"/>
              <a:t>More loneliness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Permanent singles and those who have not </a:t>
            </a:r>
            <a:r>
              <a:rPr lang="en-GB" sz="2000" b="1" dirty="0" err="1"/>
              <a:t>repartnered</a:t>
            </a:r>
            <a:r>
              <a:rPr lang="en-GB" sz="2000" b="1" dirty="0"/>
              <a:t> fare worse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Estonia is NO exception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More scientific interest in singlehood as a life-course phenomenon is needed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More policy interest is needed given the vulnerabilities facing singles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61037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0C52BD-37C2-2CB7-4B44-CD6710FD3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latin typeface="+mn-lt"/>
              </a:rPr>
              <a:t>Thank you for your attention!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2">
            <a:extLst>
              <a:ext uri="{FF2B5EF4-FFF2-40B4-BE49-F238E27FC236}">
                <a16:creationId xmlns:a16="http://schemas.microsoft.com/office/drawing/2014/main" id="{77328398-5EC3-CB81-40FD-D6AFE3CB2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039" y="5954895"/>
            <a:ext cx="1524000" cy="805180"/>
          </a:xfrm>
          <a:prstGeom prst="rect">
            <a:avLst/>
          </a:prstGeom>
        </p:spPr>
      </p:pic>
      <p:pic>
        <p:nvPicPr>
          <p:cNvPr id="8" name="Afbeelding 4">
            <a:extLst>
              <a:ext uri="{FF2B5EF4-FFF2-40B4-BE49-F238E27FC236}">
                <a16:creationId xmlns:a16="http://schemas.microsoft.com/office/drawing/2014/main" id="{EA1C879B-FAC2-B8C7-CFE6-C38A9DB32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5954895"/>
            <a:ext cx="2590800" cy="71319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C86B0D2-5FBB-D29F-72B0-22D5616F8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7720" y="5954895"/>
            <a:ext cx="2362200" cy="7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60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0C286-2655-50B8-1D63-BE1A53B4E39E}"/>
              </a:ext>
            </a:extLst>
          </p:cNvPr>
          <p:cNvSpPr txBox="1"/>
          <p:nvPr/>
        </p:nvSpPr>
        <p:spPr>
          <a:xfrm>
            <a:off x="1216325" y="733245"/>
            <a:ext cx="10032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Change in ever single between ages 30 and 45 in The Netherlands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276ED-33B9-A372-304F-F5CB51CF4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00" y="1875601"/>
            <a:ext cx="7457999" cy="44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39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0C286-2655-50B8-1D63-BE1A53B4E39E}"/>
              </a:ext>
            </a:extLst>
          </p:cNvPr>
          <p:cNvSpPr txBox="1"/>
          <p:nvPr/>
        </p:nvSpPr>
        <p:spPr>
          <a:xfrm>
            <a:off x="1216325" y="733245"/>
            <a:ext cx="10032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Change in pre-partner singlehood between ages 30 and 45 in The Netherlands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78989-AF36-4228-431F-83AA5FE20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00" y="1875600"/>
            <a:ext cx="7458000" cy="44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4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Why should we care about singlehood?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It is on the rise….</a:t>
            </a:r>
          </a:p>
          <a:p>
            <a:pPr>
              <a:buSzPct val="100000"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08888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0C286-2655-50B8-1D63-BE1A53B4E39E}"/>
              </a:ext>
            </a:extLst>
          </p:cNvPr>
          <p:cNvSpPr txBox="1"/>
          <p:nvPr/>
        </p:nvSpPr>
        <p:spPr>
          <a:xfrm>
            <a:off x="1216325" y="733245"/>
            <a:ext cx="10032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Change in friction singlehood between ages 30 and 45 in The Netherlands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BB1D2-04B6-1B7C-65A4-637F74C26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00" y="1875600"/>
            <a:ext cx="7458000" cy="44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4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0C286-2655-50B8-1D63-BE1A53B4E39E}"/>
              </a:ext>
            </a:extLst>
          </p:cNvPr>
          <p:cNvSpPr txBox="1"/>
          <p:nvPr/>
        </p:nvSpPr>
        <p:spPr>
          <a:xfrm>
            <a:off x="1216325" y="733245"/>
            <a:ext cx="10032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Change in friction singlehood between ages 30 and 45 in The Netherlands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8661E-362D-871C-0659-2FEB78135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00" y="1875600"/>
            <a:ext cx="7458000" cy="44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95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0C286-2655-50B8-1D63-BE1A53B4E39E}"/>
              </a:ext>
            </a:extLst>
          </p:cNvPr>
          <p:cNvSpPr txBox="1"/>
          <p:nvPr/>
        </p:nvSpPr>
        <p:spPr>
          <a:xfrm>
            <a:off x="1216325" y="733245"/>
            <a:ext cx="10032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Change in permanent singlehood between ages 30 and 45 in The Netherlands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41069F-0BBB-99E5-0016-0773052E7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00" y="1875600"/>
            <a:ext cx="7458000" cy="44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84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It’s on the rise…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0EBEA12-7554-296D-DAA3-BCA1284C1F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382235"/>
              </p:ext>
            </p:extLst>
          </p:nvPr>
        </p:nvGraphicFramePr>
        <p:xfrm>
          <a:off x="2057399" y="1666875"/>
          <a:ext cx="9001125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70C3247-5F3E-1F13-A743-D4A3EDADADBC}"/>
              </a:ext>
            </a:extLst>
          </p:cNvPr>
          <p:cNvSpPr/>
          <p:nvPr/>
        </p:nvSpPr>
        <p:spPr>
          <a:xfrm>
            <a:off x="6600825" y="2171700"/>
            <a:ext cx="4352925" cy="3695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96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It’s on the rise…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0EBEA12-7554-296D-DAA3-BCA1284C1FCA}"/>
              </a:ext>
            </a:extLst>
          </p:cNvPr>
          <p:cNvGraphicFramePr>
            <a:graphicFrameLocks/>
          </p:cNvGraphicFramePr>
          <p:nvPr/>
        </p:nvGraphicFramePr>
        <p:xfrm>
          <a:off x="2057399" y="1666875"/>
          <a:ext cx="9001125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573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Why should we care about singlehood?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It is on the rise….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Forgotten policy category</a:t>
            </a:r>
          </a:p>
          <a:p>
            <a:pPr>
              <a:buSzPct val="100000"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53918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Forgotten policy category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377730-B803-E953-5E17-D3932AC8B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98" y="1694886"/>
            <a:ext cx="5691259" cy="4368163"/>
          </a:xfrm>
          <a:prstGeom prst="rect">
            <a:avLst/>
          </a:prstGeom>
        </p:spPr>
      </p:pic>
      <p:sp>
        <p:nvSpPr>
          <p:cNvPr id="3" name="Tekstvak 5">
            <a:extLst>
              <a:ext uri="{FF2B5EF4-FFF2-40B4-BE49-F238E27FC236}">
                <a16:creationId xmlns:a16="http://schemas.microsoft.com/office/drawing/2014/main" id="{0507D60E-C59E-089A-48C9-E09EB90748BD}"/>
              </a:ext>
            </a:extLst>
          </p:cNvPr>
          <p:cNvSpPr txBox="1"/>
          <p:nvPr/>
        </p:nvSpPr>
        <p:spPr>
          <a:xfrm>
            <a:off x="6353431" y="2413337"/>
            <a:ext cx="4381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Four Dutch political parties want the protection of the family included in the Constitution</a:t>
            </a:r>
          </a:p>
        </p:txBody>
      </p:sp>
    </p:spTree>
    <p:extLst>
      <p:ext uri="{BB962C8B-B14F-4D97-AF65-F5344CB8AC3E}">
        <p14:creationId xmlns:p14="http://schemas.microsoft.com/office/powerpoint/2010/main" val="260065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C852D1-38A4-56F8-F900-F3C56869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743"/>
            <a:ext cx="1088439" cy="724619"/>
          </a:xfrm>
          <a:prstGeom prst="rect">
            <a:avLst/>
          </a:prstGeom>
        </p:spPr>
      </p:pic>
      <p:pic>
        <p:nvPicPr>
          <p:cNvPr id="4" name="Afbeelding 2" descr="ppd._nidi_ppd_print-low_07.pdf">
            <a:extLst>
              <a:ext uri="{FF2B5EF4-FFF2-40B4-BE49-F238E27FC236}">
                <a16:creationId xmlns:a16="http://schemas.microsoft.com/office/drawing/2014/main" id="{65F002A1-0DE7-C234-9AEF-FA8A6A939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42D1-07C0-5DC2-B1FE-72380C965159}"/>
              </a:ext>
            </a:extLst>
          </p:cNvPr>
          <p:cNvSpPr/>
          <p:nvPr/>
        </p:nvSpPr>
        <p:spPr>
          <a:xfrm>
            <a:off x="3286664" y="5960853"/>
            <a:ext cx="888521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33FA-B59A-0F31-E269-3E26C0309909}"/>
              </a:ext>
            </a:extLst>
          </p:cNvPr>
          <p:cNvSpPr txBox="1"/>
          <p:nvPr/>
        </p:nvSpPr>
        <p:spPr>
          <a:xfrm>
            <a:off x="1088439" y="862642"/>
            <a:ext cx="10108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Why should we care about singlehood?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It is on the rise….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Forgotten policy category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Vulnerable category</a:t>
            </a:r>
          </a:p>
        </p:txBody>
      </p:sp>
    </p:spTree>
    <p:extLst>
      <p:ext uri="{BB962C8B-B14F-4D97-AF65-F5344CB8AC3E}">
        <p14:creationId xmlns:p14="http://schemas.microsoft.com/office/powerpoint/2010/main" val="3380168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861</Words>
  <Application>Microsoft Macintosh PowerPoint</Application>
  <PresentationFormat>Breedbeeld</PresentationFormat>
  <Paragraphs>171</Paragraphs>
  <Slides>42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Office Theme</vt:lpstr>
      <vt:lpstr>The Rise in Singlehood across Europe: Trends and Consequences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Thank you for your attention!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KNAW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in Singlehood across Europe: Trends and Consequences</dc:title>
  <dc:creator>Aat Liefbroer</dc:creator>
  <cp:lastModifiedBy>Aat Liefbroer</cp:lastModifiedBy>
  <cp:revision>18</cp:revision>
  <dcterms:created xsi:type="dcterms:W3CDTF">2024-11-08T13:35:11Z</dcterms:created>
  <dcterms:modified xsi:type="dcterms:W3CDTF">2024-11-13T13:18:26Z</dcterms:modified>
</cp:coreProperties>
</file>