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68" r:id="rId3"/>
    <p:sldId id="434" r:id="rId4"/>
    <p:sldId id="459" r:id="rId5"/>
    <p:sldId id="460" r:id="rId6"/>
    <p:sldId id="461" r:id="rId7"/>
    <p:sldId id="458" r:id="rId8"/>
    <p:sldId id="348" r:id="rId9"/>
    <p:sldId id="402" r:id="rId10"/>
    <p:sldId id="404" r:id="rId11"/>
    <p:sldId id="462" r:id="rId12"/>
    <p:sldId id="417" r:id="rId13"/>
    <p:sldId id="383" r:id="rId14"/>
    <p:sldId id="384" r:id="rId15"/>
    <p:sldId id="463" r:id="rId16"/>
    <p:sldId id="465" r:id="rId17"/>
    <p:sldId id="446" r:id="rId18"/>
    <p:sldId id="441" r:id="rId19"/>
    <p:sldId id="467" r:id="rId20"/>
    <p:sldId id="332" r:id="rId21"/>
    <p:sldId id="468" r:id="rId22"/>
    <p:sldId id="308" r:id="rId23"/>
    <p:sldId id="257" r:id="rId24"/>
    <p:sldId id="469" r:id="rId25"/>
    <p:sldId id="470" r:id="rId26"/>
    <p:sldId id="471" r:id="rId27"/>
    <p:sldId id="473" r:id="rId28"/>
    <p:sldId id="472" r:id="rId29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59" autoAdjust="0"/>
    <p:restoredTop sz="95833" autoAdjust="0"/>
  </p:normalViewPr>
  <p:slideViewPr>
    <p:cSldViewPr snapToGrid="0" snapToObjects="1">
      <p:cViewPr varScale="1">
        <p:scale>
          <a:sx n="107" d="100"/>
          <a:sy n="107" d="100"/>
        </p:scale>
        <p:origin x="856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15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4" d="100"/>
          <a:sy n="84" d="100"/>
        </p:scale>
        <p:origin x="396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D:\Pearl%20Dykstra\Documents\Oratie\zorg%20en%20hulp%20aan%20ouders%20kleur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D:\Pearl%20Dykstra\Documents\Oratie\zorg%20en%20hulp%20aan%20ouders%20kleur.xls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0944127005161"/>
          <c:y val="6.8558077898931299E-2"/>
          <c:w val="0.84070917552367896"/>
          <c:h val="0.728134068719684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1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xVal>
            <c:numRef>
              <c:f>Sheet1!$D$3:$D$13</c:f>
              <c:numCache>
                <c:formatCode>General</c:formatCode>
                <c:ptCount val="11"/>
                <c:pt idx="0">
                  <c:v>5</c:v>
                </c:pt>
                <c:pt idx="1">
                  <c:v>6.5</c:v>
                </c:pt>
                <c:pt idx="2">
                  <c:v>6</c:v>
                </c:pt>
                <c:pt idx="3">
                  <c:v>8.5</c:v>
                </c:pt>
                <c:pt idx="4">
                  <c:v>10.5</c:v>
                </c:pt>
                <c:pt idx="5">
                  <c:v>11.5</c:v>
                </c:pt>
                <c:pt idx="6">
                  <c:v>11.5</c:v>
                </c:pt>
                <c:pt idx="7">
                  <c:v>12.5</c:v>
                </c:pt>
                <c:pt idx="8">
                  <c:v>15</c:v>
                </c:pt>
                <c:pt idx="9">
                  <c:v>17.2</c:v>
                </c:pt>
                <c:pt idx="10">
                  <c:v>18</c:v>
                </c:pt>
              </c:numCache>
            </c:numRef>
          </c:xVal>
          <c:yVal>
            <c:numRef>
              <c:f>Sheet1!$E$3:$E$13</c:f>
              <c:numCache>
                <c:formatCode>General</c:formatCode>
                <c:ptCount val="11"/>
                <c:pt idx="0">
                  <c:v>6</c:v>
                </c:pt>
                <c:pt idx="1">
                  <c:v>8.2000000000000011</c:v>
                </c:pt>
                <c:pt idx="2">
                  <c:v>9.5</c:v>
                </c:pt>
                <c:pt idx="3">
                  <c:v>8.5</c:v>
                </c:pt>
                <c:pt idx="4">
                  <c:v>4</c:v>
                </c:pt>
                <c:pt idx="5">
                  <c:v>6</c:v>
                </c:pt>
                <c:pt idx="6">
                  <c:v>4</c:v>
                </c:pt>
                <c:pt idx="7">
                  <c:v>6.5</c:v>
                </c:pt>
                <c:pt idx="8">
                  <c:v>6</c:v>
                </c:pt>
                <c:pt idx="9">
                  <c:v>3.5</c:v>
                </c:pt>
                <c:pt idx="10">
                  <c:v>4.5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85F-144B-A52A-9513FF9BEE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39359120"/>
        <c:axId val="1239350368"/>
      </c:scatterChart>
      <c:valAx>
        <c:axId val="12393591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nl-NL"/>
                  <a:t>% labourforce in care and welfare</a:t>
                </a:r>
              </a:p>
            </c:rich>
          </c:tx>
          <c:layout>
            <c:manualLayout>
              <c:xMode val="edge"/>
              <c:yMode val="edge"/>
              <c:x val="0.30826003102534899"/>
              <c:y val="0.888890941034420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NL"/>
          </a:p>
        </c:txPr>
        <c:crossAx val="1239350368"/>
        <c:crosses val="autoZero"/>
        <c:crossBetween val="midCat"/>
      </c:valAx>
      <c:valAx>
        <c:axId val="1239350368"/>
        <c:scaling>
          <c:orientation val="minMax"/>
          <c:max val="12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nl-NL"/>
                  <a:t>% care provided</a:t>
                </a:r>
              </a:p>
            </c:rich>
          </c:tx>
          <c:layout>
            <c:manualLayout>
              <c:xMode val="edge"/>
              <c:yMode val="edge"/>
              <c:x val="2.3598854049787499E-2"/>
              <c:y val="0.24822752342716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NL"/>
          </a:p>
        </c:txPr>
        <c:crossAx val="1239359120"/>
        <c:crosses val="autoZero"/>
        <c:crossBetween val="midCat"/>
      </c:valAx>
      <c:spPr>
        <a:solidFill>
          <a:srgbClr val="CC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CCFFFF"/>
    </a:solidFill>
    <a:ln w="3175">
      <a:solidFill>
        <a:srgbClr val="000000"/>
      </a:solidFill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NL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047810367903001"/>
          <c:y val="1.93517480295778E-2"/>
          <c:w val="0.84558823529411797"/>
          <c:h val="0.73647058823529399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1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xVal>
            <c:numRef>
              <c:f>Sheet1!$B$3:$B$13</c:f>
              <c:numCache>
                <c:formatCode>General</c:formatCode>
                <c:ptCount val="11"/>
                <c:pt idx="0">
                  <c:v>5</c:v>
                </c:pt>
                <c:pt idx="1">
                  <c:v>6.5</c:v>
                </c:pt>
                <c:pt idx="2">
                  <c:v>6</c:v>
                </c:pt>
                <c:pt idx="3">
                  <c:v>8.5</c:v>
                </c:pt>
                <c:pt idx="4">
                  <c:v>10.5</c:v>
                </c:pt>
                <c:pt idx="5">
                  <c:v>11.5</c:v>
                </c:pt>
                <c:pt idx="6">
                  <c:v>11.5</c:v>
                </c:pt>
                <c:pt idx="7">
                  <c:v>12.5</c:v>
                </c:pt>
                <c:pt idx="8">
                  <c:v>15</c:v>
                </c:pt>
                <c:pt idx="9">
                  <c:v>17.2</c:v>
                </c:pt>
                <c:pt idx="10">
                  <c:v>18</c:v>
                </c:pt>
              </c:numCache>
            </c:numRef>
          </c:xVal>
          <c:yVal>
            <c:numRef>
              <c:f>Sheet1!$C$3:$C$13</c:f>
              <c:numCache>
                <c:formatCode>General</c:formatCode>
                <c:ptCount val="11"/>
                <c:pt idx="0">
                  <c:v>16</c:v>
                </c:pt>
                <c:pt idx="1">
                  <c:v>16.5</c:v>
                </c:pt>
                <c:pt idx="2">
                  <c:v>14</c:v>
                </c:pt>
                <c:pt idx="3">
                  <c:v>19</c:v>
                </c:pt>
                <c:pt idx="4">
                  <c:v>21</c:v>
                </c:pt>
                <c:pt idx="5">
                  <c:v>22</c:v>
                </c:pt>
                <c:pt idx="6">
                  <c:v>30</c:v>
                </c:pt>
                <c:pt idx="7">
                  <c:v>31</c:v>
                </c:pt>
                <c:pt idx="8">
                  <c:v>29</c:v>
                </c:pt>
                <c:pt idx="9">
                  <c:v>36</c:v>
                </c:pt>
                <c:pt idx="10">
                  <c:v>33.5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11D-B047-8832-93D0D5339F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20786336"/>
        <c:axId val="1320765552"/>
      </c:scatterChart>
      <c:valAx>
        <c:axId val="13207863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nl-NL"/>
                  <a:t>% labourforce in care and welfare</a:t>
                </a:r>
              </a:p>
            </c:rich>
          </c:tx>
          <c:layout>
            <c:manualLayout>
              <c:xMode val="edge"/>
              <c:yMode val="edge"/>
              <c:x val="0.310294117647059"/>
              <c:y val="0.887058823529412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NL"/>
          </a:p>
        </c:txPr>
        <c:crossAx val="1320765552"/>
        <c:crosses val="autoZero"/>
        <c:crossBetween val="midCat"/>
      </c:valAx>
      <c:valAx>
        <c:axId val="132076555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nl-NL"/>
                  <a:t>% help provided</a:t>
                </a:r>
              </a:p>
            </c:rich>
          </c:tx>
          <c:layout>
            <c:manualLayout>
              <c:xMode val="edge"/>
              <c:yMode val="edge"/>
              <c:x val="2.3529411764705899E-2"/>
              <c:y val="0.2423529411764709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NL"/>
          </a:p>
        </c:txPr>
        <c:crossAx val="1320786336"/>
        <c:crosses val="autoZero"/>
        <c:crossBetween val="midCat"/>
      </c:valAx>
      <c:spPr>
        <a:solidFill>
          <a:srgbClr val="CC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CCFFFF"/>
    </a:solidFill>
    <a:ln w="3175">
      <a:solidFill>
        <a:srgbClr val="000000"/>
      </a:solidFill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NL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0.25895</cdr:x>
      <cdr:y>0.37111</cdr:y>
    </cdr:from>
    <cdr:to>
      <cdr:x>0.32296</cdr:x>
      <cdr:y>0.43565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039047" y="1656184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800" dirty="0"/>
            <a:t>GR</a:t>
          </a:r>
        </a:p>
      </cdr:txBody>
    </cdr:sp>
  </cdr:relSizeAnchor>
  <cdr:relSizeAnchor xmlns:cdr="http://schemas.openxmlformats.org/drawingml/2006/chartDrawing">
    <cdr:from>
      <cdr:x>0.30301</cdr:x>
      <cdr:y>0.14522</cdr:y>
    </cdr:from>
    <cdr:to>
      <cdr:x>0.36703</cdr:x>
      <cdr:y>0.20976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2386053" y="648072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800" dirty="0"/>
            <a:t>ES</a:t>
          </a:r>
        </a:p>
      </cdr:txBody>
    </cdr:sp>
  </cdr:relSizeAnchor>
  <cdr:relSizeAnchor xmlns:cdr="http://schemas.openxmlformats.org/drawingml/2006/chartDrawing">
    <cdr:from>
      <cdr:x>0.36998</cdr:x>
      <cdr:y>0.33884</cdr:y>
    </cdr:from>
    <cdr:to>
      <cdr:x>0.434</cdr:x>
      <cdr:y>0.40338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2913398" y="1512168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800" dirty="0"/>
            <a:t>IT</a:t>
          </a:r>
        </a:p>
      </cdr:txBody>
    </cdr:sp>
  </cdr:relSizeAnchor>
  <cdr:relSizeAnchor xmlns:cdr="http://schemas.openxmlformats.org/drawingml/2006/chartDrawing">
    <cdr:from>
      <cdr:x>0.49705</cdr:x>
      <cdr:y>0.22589</cdr:y>
    </cdr:from>
    <cdr:to>
      <cdr:x>0.56106</cdr:x>
      <cdr:y>0.29043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3913956" y="1008112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800" dirty="0"/>
            <a:t>AT</a:t>
          </a:r>
        </a:p>
      </cdr:txBody>
    </cdr:sp>
  </cdr:relSizeAnchor>
  <cdr:relSizeAnchor xmlns:cdr="http://schemas.openxmlformats.org/drawingml/2006/chartDrawing">
    <cdr:from>
      <cdr:x>0.4879</cdr:x>
      <cdr:y>0.48423</cdr:y>
    </cdr:from>
    <cdr:to>
      <cdr:x>0.55192</cdr:x>
      <cdr:y>0.54877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3841948" y="2161034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800" dirty="0"/>
            <a:t>FR</a:t>
          </a:r>
        </a:p>
      </cdr:txBody>
    </cdr:sp>
  </cdr:relSizeAnchor>
  <cdr:relSizeAnchor xmlns:cdr="http://schemas.openxmlformats.org/drawingml/2006/chartDrawing">
    <cdr:from>
      <cdr:x>0.60684</cdr:x>
      <cdr:y>0.54877</cdr:y>
    </cdr:from>
    <cdr:to>
      <cdr:x>0.67085</cdr:x>
      <cdr:y>0.61331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4778516" y="2449066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800" dirty="0"/>
            <a:t>CH</a:t>
          </a:r>
        </a:p>
      </cdr:txBody>
    </cdr:sp>
  </cdr:relSizeAnchor>
  <cdr:relSizeAnchor xmlns:cdr="http://schemas.openxmlformats.org/drawingml/2006/chartDrawing">
    <cdr:from>
      <cdr:x>0.53363</cdr:x>
      <cdr:y>0.35497</cdr:y>
    </cdr:from>
    <cdr:to>
      <cdr:x>0.59764</cdr:x>
      <cdr:y>0.41951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4201988" y="1584176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800" dirty="0"/>
            <a:t>DE</a:t>
          </a:r>
        </a:p>
      </cdr:txBody>
    </cdr:sp>
  </cdr:relSizeAnchor>
  <cdr:relSizeAnchor xmlns:cdr="http://schemas.openxmlformats.org/drawingml/2006/chartDrawing">
    <cdr:from>
      <cdr:x>0.63885</cdr:x>
      <cdr:y>0.3227</cdr:y>
    </cdr:from>
    <cdr:to>
      <cdr:x>0.70286</cdr:x>
      <cdr:y>0.38724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5030544" y="1440160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800" dirty="0"/>
            <a:t>BE</a:t>
          </a:r>
        </a:p>
      </cdr:txBody>
    </cdr:sp>
  </cdr:relSizeAnchor>
  <cdr:relSizeAnchor xmlns:cdr="http://schemas.openxmlformats.org/drawingml/2006/chartDrawing">
    <cdr:from>
      <cdr:x>0.70027</cdr:x>
      <cdr:y>0.43565</cdr:y>
    </cdr:from>
    <cdr:to>
      <cdr:x>0.76428</cdr:x>
      <cdr:y>0.50019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5514170" y="1944216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800" dirty="0"/>
            <a:t>NL</a:t>
          </a:r>
        </a:p>
      </cdr:txBody>
    </cdr:sp>
  </cdr:relSizeAnchor>
  <cdr:relSizeAnchor xmlns:cdr="http://schemas.openxmlformats.org/drawingml/2006/chartDrawing">
    <cdr:from>
      <cdr:x>0.77139</cdr:x>
      <cdr:y>0.58086</cdr:y>
    </cdr:from>
    <cdr:to>
      <cdr:x>0.8354</cdr:x>
      <cdr:y>0.64541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6074196" y="2592288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800" dirty="0"/>
            <a:t>DK</a:t>
          </a:r>
        </a:p>
      </cdr:txBody>
    </cdr:sp>
  </cdr:relSizeAnchor>
  <cdr:relSizeAnchor xmlns:cdr="http://schemas.openxmlformats.org/drawingml/2006/chartDrawing">
    <cdr:from>
      <cdr:x>0.88112</cdr:x>
      <cdr:y>0.43565</cdr:y>
    </cdr:from>
    <cdr:to>
      <cdr:x>0.94513</cdr:x>
      <cdr:y>0.50019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6938292" y="1944216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800" dirty="0"/>
            <a:t>SE</a:t>
          </a:r>
        </a:p>
      </cdr:txBody>
    </cdr:sp>
  </cdr:relSizeAnchor>
  <cdr:relSizeAnchor xmlns:cdr="http://schemas.openxmlformats.org/drawingml/2006/chartDrawing">
    <cdr:from>
      <cdr:x>0.21357</cdr:x>
      <cdr:y>0.19362</cdr:y>
    </cdr:from>
    <cdr:to>
      <cdr:x>0.93599</cdr:x>
      <cdr:y>0.62927</cdr:y>
    </cdr:to>
    <cdr:cxnSp macro="">
      <cdr:nvCxnSpPr>
        <cdr:cNvPr id="14" name="Straight Connector 13">
          <a:extLst xmlns:a="http://schemas.openxmlformats.org/drawingml/2006/main">
            <a:ext uri="{FF2B5EF4-FFF2-40B4-BE49-F238E27FC236}">
              <a16:creationId xmlns:a16="http://schemas.microsoft.com/office/drawing/2014/main" id="{3D77183E-7975-A244-BA15-4505BCFF4E2F}"/>
            </a:ext>
          </a:extLst>
        </cdr:cNvPr>
        <cdr:cNvCxnSpPr/>
      </cdr:nvCxnSpPr>
      <cdr:spPr bwMode="auto">
        <a:xfrm xmlns:a="http://schemas.openxmlformats.org/drawingml/2006/main">
          <a:off x="1681708" y="864096"/>
          <a:ext cx="5688632" cy="1944216"/>
        </a:xfrm>
        <a:prstGeom xmlns:a="http://schemas.openxmlformats.org/drawingml/2006/main" prst="line">
          <a:avLst/>
        </a:prstGeom>
        <a:solidFill xmlns:a="http://schemas.openxmlformats.org/drawingml/2006/main">
          <a:schemeClr val="accent1"/>
        </a:solidFill>
        <a:ln xmlns:a="http://schemas.openxmlformats.org/drawingml/2006/main" w="1905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  <a:extLst xmlns:a="http://schemas.openxmlformats.org/drawingml/2006/main">
          <a:ext uri="{AF507438-7753-43e0-B8FC-AC1667EBCBE1}"/>
        </a:extLst>
      </cdr:spPr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0.27103</cdr:x>
      <cdr:y>0.39274</cdr:y>
    </cdr:from>
    <cdr:to>
      <cdr:x>0.33645</cdr:x>
      <cdr:y>0.4582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088232" y="1728191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nl-NL" sz="1800" dirty="0"/>
            <a:t>GR</a:t>
          </a:r>
        </a:p>
      </cdr:txBody>
    </cdr:sp>
  </cdr:relSizeAnchor>
  <cdr:relSizeAnchor xmlns:cdr="http://schemas.openxmlformats.org/drawingml/2006/chartDrawing">
    <cdr:from>
      <cdr:x>0.30841</cdr:x>
      <cdr:y>0.50747</cdr:y>
    </cdr:from>
    <cdr:to>
      <cdr:x>0.37383</cdr:x>
      <cdr:y>0.57293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2376264" y="2233041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800" dirty="0"/>
            <a:t>ES</a:t>
          </a:r>
        </a:p>
      </cdr:txBody>
    </cdr:sp>
  </cdr:relSizeAnchor>
  <cdr:relSizeAnchor xmlns:cdr="http://schemas.openxmlformats.org/drawingml/2006/chartDrawing">
    <cdr:from>
      <cdr:x>0.37383</cdr:x>
      <cdr:y>0.36001</cdr:y>
    </cdr:from>
    <cdr:to>
      <cdr:x>0.43925</cdr:x>
      <cdr:y>0.42547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2880320" y="1584175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800" dirty="0"/>
            <a:t>IT</a:t>
          </a:r>
        </a:p>
      </cdr:txBody>
    </cdr:sp>
  </cdr:relSizeAnchor>
  <cdr:relSizeAnchor xmlns:cdr="http://schemas.openxmlformats.org/drawingml/2006/chartDrawing">
    <cdr:from>
      <cdr:x>0.47224</cdr:x>
      <cdr:y>0.42547</cdr:y>
    </cdr:from>
    <cdr:to>
      <cdr:x>0.53766</cdr:x>
      <cdr:y>0.49093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3638575" y="1872207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800" dirty="0"/>
            <a:t>AT</a:t>
          </a:r>
        </a:p>
      </cdr:txBody>
    </cdr:sp>
  </cdr:relSizeAnchor>
  <cdr:relSizeAnchor xmlns:cdr="http://schemas.openxmlformats.org/drawingml/2006/chartDrawing">
    <cdr:from>
      <cdr:x>0.50467</cdr:x>
      <cdr:y>0.31092</cdr:y>
    </cdr:from>
    <cdr:to>
      <cdr:x>0.57009</cdr:x>
      <cdr:y>0.37638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3888432" y="1368151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800" dirty="0"/>
            <a:t>FR</a:t>
          </a:r>
        </a:p>
      </cdr:txBody>
    </cdr:sp>
  </cdr:relSizeAnchor>
  <cdr:relSizeAnchor xmlns:cdr="http://schemas.openxmlformats.org/drawingml/2006/chartDrawing">
    <cdr:from>
      <cdr:x>0.63551</cdr:x>
      <cdr:y>0.31092</cdr:y>
    </cdr:from>
    <cdr:to>
      <cdr:x>0.70093</cdr:x>
      <cdr:y>0.37638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4896544" y="1368151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800" dirty="0"/>
            <a:t>DE</a:t>
          </a:r>
        </a:p>
      </cdr:txBody>
    </cdr:sp>
  </cdr:relSizeAnchor>
  <cdr:relSizeAnchor xmlns:cdr="http://schemas.openxmlformats.org/drawingml/2006/chartDrawing">
    <cdr:from>
      <cdr:x>0.54206</cdr:x>
      <cdr:y>0.13091</cdr:y>
    </cdr:from>
    <cdr:to>
      <cdr:x>0.60748</cdr:x>
      <cdr:y>0.19637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4176464" y="576063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800" dirty="0"/>
            <a:t>CH</a:t>
          </a:r>
        </a:p>
      </cdr:txBody>
    </cdr:sp>
  </cdr:relSizeAnchor>
  <cdr:relSizeAnchor xmlns:cdr="http://schemas.openxmlformats.org/drawingml/2006/chartDrawing">
    <cdr:from>
      <cdr:x>0.65421</cdr:x>
      <cdr:y>0.11455</cdr:y>
    </cdr:from>
    <cdr:to>
      <cdr:x>0.71963</cdr:x>
      <cdr:y>0.18001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5040560" y="504055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800" dirty="0"/>
            <a:t>BE</a:t>
          </a:r>
        </a:p>
      </cdr:txBody>
    </cdr:sp>
  </cdr:relSizeAnchor>
  <cdr:relSizeAnchor xmlns:cdr="http://schemas.openxmlformats.org/drawingml/2006/chartDrawing">
    <cdr:from>
      <cdr:x>0.76636</cdr:x>
      <cdr:y>0.2291</cdr:y>
    </cdr:from>
    <cdr:to>
      <cdr:x>0.83178</cdr:x>
      <cdr:y>0.29456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5904656" y="1008111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800" dirty="0"/>
            <a:t>NL</a:t>
          </a:r>
        </a:p>
      </cdr:txBody>
    </cdr:sp>
  </cdr:relSizeAnchor>
  <cdr:relSizeAnchor xmlns:cdr="http://schemas.openxmlformats.org/drawingml/2006/chartDrawing">
    <cdr:from>
      <cdr:x>0.78505</cdr:x>
      <cdr:y>0.03273</cdr:y>
    </cdr:from>
    <cdr:to>
      <cdr:x>0.85047</cdr:x>
      <cdr:y>0.09819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6048672" y="144015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800" dirty="0"/>
            <a:t>DK</a:t>
          </a:r>
        </a:p>
      </cdr:txBody>
    </cdr:sp>
  </cdr:relSizeAnchor>
  <cdr:relSizeAnchor xmlns:cdr="http://schemas.openxmlformats.org/drawingml/2006/chartDrawing">
    <cdr:from>
      <cdr:x>0.8972</cdr:x>
      <cdr:y>0.14728</cdr:y>
    </cdr:from>
    <cdr:to>
      <cdr:x>0.96262</cdr:x>
      <cdr:y>0.21273</cdr:y>
    </cdr:to>
    <cdr:sp macro="" textlink="">
      <cdr:nvSpPr>
        <cdr:cNvPr id="14" name="TextBox 1"/>
        <cdr:cNvSpPr txBox="1"/>
      </cdr:nvSpPr>
      <cdr:spPr>
        <a:xfrm xmlns:a="http://schemas.openxmlformats.org/drawingml/2006/main">
          <a:off x="6912768" y="648071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l-NL" sz="1800" dirty="0"/>
            <a:t>SE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26F07-C13A-1742-9FEF-F048B022122B}" type="datetimeFigureOut">
              <a:rPr lang="en-US" smtClean="0"/>
              <a:t>11/13/24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65752-2FDF-4A4D-930C-5D253718D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2116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E88427-736F-48E5-AB0B-6B2DE6C7E3F9}" type="datetimeFigureOut">
              <a:rPr lang="en-GB" smtClean="0"/>
              <a:pPr/>
              <a:t>13/11/2024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2BB00A-71ED-40C6-A1CF-164C43AE5CE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473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2BB00A-71ED-40C6-A1CF-164C43AE5CE4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395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91525" y="1335600"/>
            <a:ext cx="5941025" cy="1512000"/>
          </a:xfrm>
        </p:spPr>
        <p:txBody>
          <a:bodyPr/>
          <a:lstStyle>
            <a:lvl1pPr>
              <a:lnSpc>
                <a:spcPts val="6000"/>
              </a:lnSpc>
              <a:defRPr sz="7000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title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91525" y="2966400"/>
            <a:ext cx="5941025" cy="1080000"/>
          </a:xfrm>
        </p:spPr>
        <p:txBody>
          <a:bodyPr/>
          <a:lstStyle>
            <a:lvl1pPr marL="0" indent="0" algn="l">
              <a:buNone/>
              <a:defRPr b="0" i="0">
                <a:solidFill>
                  <a:srgbClr val="FFFFFF"/>
                </a:solidFill>
                <a:latin typeface="Museo Sans 100"/>
                <a:cs typeface="Museo Sans 1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Click to edit subtitle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en-GB" noProof="0" smtClean="0"/>
              <a:pPr/>
              <a:t>13/11/2024</a:t>
            </a:fld>
            <a:endParaRPr lang="en-GB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BC05E-DB9A-EB4A-A776-575FA40369A3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idx="1" hasCustomPrompt="1"/>
          </p:nvPr>
        </p:nvSpPr>
        <p:spPr>
          <a:xfrm>
            <a:off x="491525" y="900000"/>
            <a:ext cx="8172000" cy="4618150"/>
          </a:xfrm>
          <a:solidFill>
            <a:schemeClr val="bg1">
              <a:lumMod val="85000"/>
            </a:schemeClr>
          </a:solidFill>
        </p:spPr>
        <p:txBody>
          <a:bodyPr tIns="180000"/>
          <a:lstStyle>
            <a:lvl1pPr marL="0" indent="0" algn="ctr">
              <a:buNone/>
              <a:defRPr sz="1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 dirty="0"/>
              <a:t>Click on the icon to </a:t>
            </a:r>
            <a:br>
              <a:rPr lang="en-GB" noProof="0" dirty="0"/>
            </a:br>
            <a:r>
              <a:rPr lang="en-GB" noProof="0" dirty="0"/>
              <a:t>insert a picture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91525" y="396000"/>
            <a:ext cx="8172000" cy="360000"/>
          </a:xfrm>
        </p:spPr>
        <p:txBody>
          <a:bodyPr anchor="t" anchorCtr="0"/>
          <a:lstStyle>
            <a:lvl1pPr algn="l">
              <a:lnSpc>
                <a:spcPts val="2500"/>
              </a:lnSpc>
              <a:defRPr sz="2000" b="1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 dirty="0"/>
              <a:t>Click to edit title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en-GB" noProof="0" smtClean="0"/>
              <a:pPr/>
              <a:t>13/11/2024</a:t>
            </a:fld>
            <a:endParaRPr lang="en-GB" noProof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BC05E-DB9A-EB4A-A776-575FA40369A3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noProof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91525" y="1335600"/>
            <a:ext cx="4874225" cy="1512000"/>
          </a:xfrm>
        </p:spPr>
        <p:txBody>
          <a:bodyPr/>
          <a:lstStyle>
            <a:lvl1pPr>
              <a:lnSpc>
                <a:spcPts val="6000"/>
              </a:lnSpc>
              <a:defRPr sz="7000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title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91525" y="2966400"/>
            <a:ext cx="4874225" cy="1080000"/>
          </a:xfrm>
        </p:spPr>
        <p:txBody>
          <a:bodyPr/>
          <a:lstStyle>
            <a:lvl1pPr marL="0" indent="0" algn="l">
              <a:buNone/>
              <a:defRPr b="0" i="0">
                <a:solidFill>
                  <a:srgbClr val="FFFFFF"/>
                </a:solidFill>
                <a:latin typeface="Museo Sans 100"/>
                <a:cs typeface="Museo Sans 1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Insert a picture and move it backwards with right mouse button &gt; send to back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/>
              <a:t>Click to edit title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baseline="0"/>
            </a:lvl1pPr>
            <a:lvl3pPr>
              <a:defRPr baseline="0"/>
            </a:lvl3pPr>
            <a:lvl5pPr>
              <a:defRPr baseline="0"/>
            </a:lvl5pPr>
          </a:lstStyle>
          <a:p>
            <a:pPr lvl="0"/>
            <a:r>
              <a:rPr lang="en-GB" noProof="0" dirty="0"/>
              <a:t>Click to edit text in bullets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en-GB" noProof="0" smtClean="0"/>
              <a:pPr/>
              <a:t>13/11/2024</a:t>
            </a:fld>
            <a:endParaRPr lang="en-GB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C05E-DB9A-EB4A-A776-575FA40369A3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edit title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 baseline="0"/>
            </a:lvl5pPr>
          </a:lstStyle>
          <a:p>
            <a:pPr lvl="0"/>
            <a:r>
              <a:rPr lang="en-GB" noProof="0"/>
              <a:t>Click to edit text</a:t>
            </a:r>
          </a:p>
          <a:p>
            <a:pPr lvl="1"/>
            <a:r>
              <a:rPr lang="en-GB" noProof="0"/>
              <a:t>Second level text</a:t>
            </a:r>
          </a:p>
          <a:p>
            <a:pPr lvl="2"/>
            <a:r>
              <a:rPr lang="en-GB" noProof="0"/>
              <a:t>Third level text</a:t>
            </a:r>
          </a:p>
          <a:p>
            <a:pPr lvl="3"/>
            <a:r>
              <a:rPr lang="en-GB" noProof="0"/>
              <a:t>Forth level text</a:t>
            </a:r>
          </a:p>
          <a:p>
            <a:pPr lvl="4"/>
            <a:r>
              <a:rPr lang="en-GB" noProof="0"/>
              <a:t>Fifth level text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en-GB" noProof="0" smtClean="0"/>
              <a:pPr/>
              <a:t>13/11/2024</a:t>
            </a:fld>
            <a:endParaRPr lang="en-GB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C05E-DB9A-EB4A-A776-575FA40369A3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edit title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93200" y="1296000"/>
            <a:ext cx="4014000" cy="4680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 to edit text in bullets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48200" y="1295999"/>
            <a:ext cx="4015325" cy="4680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 to edit text in bullets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en-GB" noProof="0" smtClean="0"/>
              <a:pPr/>
              <a:t>13/11/2024</a:t>
            </a:fld>
            <a:endParaRPr lang="en-GB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C05E-DB9A-EB4A-A776-575FA40369A3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/>
              <a:t>Click to edit title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93200" y="1296000"/>
            <a:ext cx="3997924" cy="355000"/>
          </a:xfrm>
        </p:spPr>
        <p:txBody>
          <a:bodyPr anchor="t" anchorCtr="0"/>
          <a:lstStyle>
            <a:lvl1pPr marL="0" indent="0">
              <a:buNone/>
              <a:defRPr sz="2000" b="0" i="0">
                <a:latin typeface="Museo Sans 900"/>
                <a:cs typeface="Museo Sans 90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/>
              <a:t>Click to edit text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1524" y="1600200"/>
            <a:ext cx="3999600" cy="43758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/>
              <a:t>Click to edit text in bullets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6" y="1296000"/>
            <a:ext cx="4014000" cy="355000"/>
          </a:xfrm>
        </p:spPr>
        <p:txBody>
          <a:bodyPr anchor="t" anchorCtr="0"/>
          <a:lstStyle>
            <a:lvl1pPr marL="0" indent="0">
              <a:buNone/>
              <a:defRPr sz="2000" b="0" i="0">
                <a:latin typeface="Museo Sans 900"/>
                <a:cs typeface="Museo Sans 90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/>
              <a:t>Click to edit text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645025" y="1600200"/>
            <a:ext cx="4014000" cy="43758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/>
              <a:t>Click to edit text in bullets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en-GB" noProof="0" smtClean="0"/>
              <a:pPr/>
              <a:t>13/11/2024</a:t>
            </a:fld>
            <a:endParaRPr lang="en-GB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C05E-DB9A-EB4A-A776-575FA40369A3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91525" y="396000"/>
            <a:ext cx="3999599" cy="828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/>
              <a:t>Click to edit title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93200" y="1296000"/>
            <a:ext cx="3997924" cy="355000"/>
          </a:xfrm>
        </p:spPr>
        <p:txBody>
          <a:bodyPr anchor="t" anchorCtr="0"/>
          <a:lstStyle>
            <a:lvl1pPr marL="0" indent="0">
              <a:buNone/>
              <a:defRPr sz="2000" b="0" i="0">
                <a:latin typeface="Museo Sans 900"/>
                <a:cs typeface="Museo Sans 90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/>
              <a:t>Click to edit text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1524" y="1600200"/>
            <a:ext cx="3999600" cy="43758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/>
              <a:t>Click to edit text in bullets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en-GB" noProof="0" smtClean="0"/>
              <a:pPr/>
              <a:t>13/11/2024</a:t>
            </a:fld>
            <a:endParaRPr lang="en-GB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C05E-DB9A-EB4A-A776-575FA40369A3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0" name="Tijdelijke aanduiding voor afbeelding 2"/>
          <p:cNvSpPr>
            <a:spLocks noGrp="1"/>
          </p:cNvSpPr>
          <p:nvPr>
            <p:ph type="pic" idx="13" hasCustomPrompt="1"/>
          </p:nvPr>
        </p:nvSpPr>
        <p:spPr>
          <a:xfrm>
            <a:off x="4643999" y="488950"/>
            <a:ext cx="4014000" cy="5029200"/>
          </a:xfrm>
          <a:solidFill>
            <a:schemeClr val="bg1">
              <a:lumMod val="85000"/>
            </a:schemeClr>
          </a:solidFill>
        </p:spPr>
        <p:txBody>
          <a:bodyPr tIns="180000"/>
          <a:lstStyle>
            <a:lvl1pPr marL="0" indent="0" algn="ctr">
              <a:buNone/>
              <a:defRPr sz="1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/>
              <a:t>Click on the icon to </a:t>
            </a:r>
            <a:br>
              <a:rPr lang="en-GB" noProof="0"/>
            </a:br>
            <a:r>
              <a:rPr lang="en-GB" noProof="0"/>
              <a:t>insert a picture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2 Pictur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91525" y="396000"/>
            <a:ext cx="3999599" cy="828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/>
              <a:t>Click to edit title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93200" y="1296000"/>
            <a:ext cx="3997924" cy="355000"/>
          </a:xfrm>
        </p:spPr>
        <p:txBody>
          <a:bodyPr anchor="t" anchorCtr="0"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Museo Sans 900"/>
                <a:cs typeface="Museo Sans 90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/>
              <a:t>Click to edit text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1524" y="1600200"/>
            <a:ext cx="3999600" cy="43758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/>
              <a:t>Click to edit text in bullets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en-GB" noProof="0" smtClean="0"/>
              <a:pPr/>
              <a:t>13/11/2024</a:t>
            </a:fld>
            <a:endParaRPr lang="en-GB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C05E-DB9A-EB4A-A776-575FA40369A3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0" name="Tijdelijke aanduiding voor afbeelding 2"/>
          <p:cNvSpPr>
            <a:spLocks noGrp="1"/>
          </p:cNvSpPr>
          <p:nvPr>
            <p:ph type="pic" idx="13" hasCustomPrompt="1"/>
          </p:nvPr>
        </p:nvSpPr>
        <p:spPr>
          <a:xfrm>
            <a:off x="4643999" y="488950"/>
            <a:ext cx="4014000" cy="2430000"/>
          </a:xfrm>
          <a:solidFill>
            <a:schemeClr val="bg1">
              <a:lumMod val="85000"/>
            </a:schemeClr>
          </a:solidFill>
        </p:spPr>
        <p:txBody>
          <a:bodyPr tIns="180000"/>
          <a:lstStyle>
            <a:lvl1pPr marL="0" indent="0" algn="ctr">
              <a:buNone/>
              <a:defRPr sz="1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/>
              <a:t>Click on the icon to </a:t>
            </a:r>
            <a:br>
              <a:rPr lang="en-GB" noProof="0"/>
            </a:br>
            <a:r>
              <a:rPr lang="en-GB" noProof="0"/>
              <a:t>insert a picture</a:t>
            </a:r>
          </a:p>
        </p:txBody>
      </p:sp>
      <p:sp>
        <p:nvSpPr>
          <p:cNvPr id="11" name="Tijdelijke aanduiding voor afbeelding 2"/>
          <p:cNvSpPr>
            <a:spLocks noGrp="1"/>
          </p:cNvSpPr>
          <p:nvPr>
            <p:ph type="pic" idx="14" hasCustomPrompt="1"/>
          </p:nvPr>
        </p:nvSpPr>
        <p:spPr>
          <a:xfrm>
            <a:off x="4643999" y="3088800"/>
            <a:ext cx="4014000" cy="2430000"/>
          </a:xfrm>
          <a:solidFill>
            <a:schemeClr val="bg1">
              <a:lumMod val="85000"/>
            </a:schemeClr>
          </a:solidFill>
        </p:spPr>
        <p:txBody>
          <a:bodyPr tIns="180000"/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/>
              <a:t>Click on the icon to </a:t>
            </a:r>
            <a:br>
              <a:rPr lang="en-GB" noProof="0"/>
            </a:br>
            <a:r>
              <a:rPr lang="en-GB" noProof="0"/>
              <a:t>insert a picture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/>
              <a:t>Click to edit title 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73AC-957D-C346-BA56-D82065FA2AEB}" type="datetimeFigureOut">
              <a:rPr lang="en-GB" noProof="0" smtClean="0"/>
              <a:pPr/>
              <a:t>13/11/2024</a:t>
            </a:fld>
            <a:endParaRPr lang="en-GB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BC05E-DB9A-EB4A-A776-575FA40369A3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91525" y="396000"/>
            <a:ext cx="8172000" cy="82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/>
              <a:t>Click to edit title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91524" y="1295401"/>
            <a:ext cx="8172000" cy="46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17200" y="6217570"/>
            <a:ext cx="756000" cy="2403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Museo Sans 100"/>
                <a:cs typeface="Museo Sans 100"/>
              </a:defRPr>
            </a:lvl1pPr>
          </a:lstStyle>
          <a:p>
            <a:fld id="{F10973AC-957D-C346-BA56-D82065FA2AEB}" type="datetimeFigureOut">
              <a:rPr lang="en-GB" noProof="0" smtClean="0"/>
              <a:pPr/>
              <a:t>13/11/2024</a:t>
            </a:fld>
            <a:endParaRPr lang="en-GB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573200" y="6217570"/>
            <a:ext cx="5102920" cy="2403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0" i="0">
                <a:solidFill>
                  <a:schemeClr val="tx2"/>
                </a:solidFill>
                <a:latin typeface="+mn-lt"/>
                <a:cs typeface="Museo Sans 500"/>
              </a:defRPr>
            </a:lvl1pPr>
          </a:lstStyle>
          <a:p>
            <a:endParaRPr lang="en-GB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91525" y="6217570"/>
            <a:ext cx="324000" cy="2403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0" i="0">
                <a:solidFill>
                  <a:schemeClr val="tx2"/>
                </a:solidFill>
                <a:latin typeface="+mn-lt"/>
                <a:cs typeface="Museo Sans 500"/>
              </a:defRPr>
            </a:lvl1pPr>
          </a:lstStyle>
          <a:p>
            <a:fld id="{8C6BC05E-DB9A-EB4A-A776-575FA40369A3}" type="slidenum">
              <a:rPr lang="en-GB" noProof="0" smtClean="0"/>
              <a:pPr/>
              <a:t>‹#›</a:t>
            </a:fld>
            <a:endParaRPr lang="en-GB" noProof="0"/>
          </a:p>
        </p:txBody>
      </p:sp>
      <p:pic>
        <p:nvPicPr>
          <p:cNvPr id="7" name="Afbeelding 6" descr="EU_Logo_Groen_300.png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308000" y="6012000"/>
            <a:ext cx="1432608" cy="5760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59" r:id="rId4"/>
    <p:sldLayoutId id="2147483652" r:id="rId5"/>
    <p:sldLayoutId id="2147483653" r:id="rId6"/>
    <p:sldLayoutId id="2147483660" r:id="rId7"/>
    <p:sldLayoutId id="2147483661" r:id="rId8"/>
    <p:sldLayoutId id="2147483654" r:id="rId9"/>
    <p:sldLayoutId id="2147483655" r:id="rId10"/>
    <p:sldLayoutId id="2147483657" r:id="rId11"/>
  </p:sldLayoutIdLst>
  <p:txStyles>
    <p:titleStyle>
      <a:lvl1pPr algn="l" defTabSz="457200" rtl="0" eaLnBrk="1" latinLnBrk="0" hangingPunct="1">
        <a:lnSpc>
          <a:spcPts val="3200"/>
        </a:lnSpc>
        <a:spcBef>
          <a:spcPct val="0"/>
        </a:spcBef>
        <a:buNone/>
        <a:defRPr sz="2800" b="0" i="0" kern="1200" baseline="0">
          <a:solidFill>
            <a:schemeClr val="tx2"/>
          </a:solidFill>
          <a:latin typeface="+mj-lt"/>
          <a:ea typeface="+mj-ea"/>
          <a:cs typeface="Museo Sans 700"/>
        </a:defRPr>
      </a:lvl1pPr>
    </p:titleStyle>
    <p:bodyStyle>
      <a:lvl1pPr marL="288000" indent="-288000" algn="l" defTabSz="457200" rtl="0" eaLnBrk="1" latinLnBrk="0" hangingPunct="1">
        <a:lnSpc>
          <a:spcPts val="2500"/>
        </a:lnSpc>
        <a:spcBef>
          <a:spcPts val="0"/>
        </a:spcBef>
        <a:buSzPct val="130000"/>
        <a:buFont typeface="Arial"/>
        <a:buChar char="•"/>
        <a:defRPr sz="2000" b="0" i="0" kern="1200" baseline="0">
          <a:solidFill>
            <a:schemeClr val="tx1"/>
          </a:solidFill>
          <a:latin typeface="+mn-lt"/>
          <a:ea typeface="+mn-ea"/>
          <a:cs typeface="Museo Sans 500"/>
        </a:defRPr>
      </a:lvl1pPr>
      <a:lvl2pPr marL="576000" indent="-288000" algn="l" defTabSz="457200" rtl="0" eaLnBrk="1" latinLnBrk="0" hangingPunct="1">
        <a:lnSpc>
          <a:spcPts val="2500"/>
        </a:lnSpc>
        <a:spcBef>
          <a:spcPts val="0"/>
        </a:spcBef>
        <a:buSzPct val="130000"/>
        <a:buFont typeface="Arial"/>
        <a:buChar char="•"/>
        <a:defRPr sz="2000" b="0" i="0" kern="1200">
          <a:solidFill>
            <a:schemeClr val="tx1"/>
          </a:solidFill>
          <a:latin typeface="+mn-lt"/>
          <a:ea typeface="+mn-ea"/>
          <a:cs typeface="Museo Sans 500"/>
        </a:defRPr>
      </a:lvl2pPr>
      <a:lvl3pPr marL="864000" indent="-288000" algn="l" defTabSz="457200" rtl="0" eaLnBrk="1" latinLnBrk="0" hangingPunct="1">
        <a:lnSpc>
          <a:spcPts val="2500"/>
        </a:lnSpc>
        <a:spcBef>
          <a:spcPts val="0"/>
        </a:spcBef>
        <a:buSzPct val="130000"/>
        <a:buFont typeface="Arial"/>
        <a:buChar char="•"/>
        <a:defRPr sz="2000" b="0" i="0" kern="1200" baseline="0">
          <a:solidFill>
            <a:schemeClr val="tx1"/>
          </a:solidFill>
          <a:latin typeface="+mn-lt"/>
          <a:ea typeface="+mn-ea"/>
          <a:cs typeface="Museo Sans 500"/>
        </a:defRPr>
      </a:lvl3pPr>
      <a:lvl4pPr marL="1152000" indent="-288000" algn="l" defTabSz="457200" rtl="0" eaLnBrk="1" latinLnBrk="0" hangingPunct="1">
        <a:lnSpc>
          <a:spcPts val="2500"/>
        </a:lnSpc>
        <a:spcBef>
          <a:spcPts val="0"/>
        </a:spcBef>
        <a:buSzPct val="130000"/>
        <a:buFont typeface="Arial"/>
        <a:buChar char="•"/>
        <a:defRPr sz="2000" b="0" i="0" kern="1200">
          <a:solidFill>
            <a:schemeClr val="tx1"/>
          </a:solidFill>
          <a:latin typeface="+mn-lt"/>
          <a:ea typeface="+mn-ea"/>
          <a:cs typeface="Museo Sans 500"/>
        </a:defRPr>
      </a:lvl4pPr>
      <a:lvl5pPr marL="1440000" indent="-288000" algn="l" defTabSz="457200" rtl="0" eaLnBrk="1" latinLnBrk="0" hangingPunct="1">
        <a:lnSpc>
          <a:spcPts val="2500"/>
        </a:lnSpc>
        <a:spcBef>
          <a:spcPts val="0"/>
        </a:spcBef>
        <a:buSzPct val="130000"/>
        <a:buFont typeface="Arial"/>
        <a:buChar char="•"/>
        <a:defRPr sz="2000" b="0" i="0" kern="1200">
          <a:solidFill>
            <a:schemeClr val="tx1"/>
          </a:solidFill>
          <a:latin typeface="+mn-lt"/>
          <a:ea typeface="+mn-ea"/>
          <a:cs typeface="Museo Sans 5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1525" y="1335600"/>
            <a:ext cx="7715215" cy="1512000"/>
          </a:xfrm>
        </p:spPr>
        <p:txBody>
          <a:bodyPr/>
          <a:lstStyle/>
          <a:p>
            <a:r>
              <a:rPr lang="en-GB" sz="3600" b="1" kern="100" dirty="0">
                <a:effectLst/>
                <a:latin typeface="+mn-lt"/>
                <a:ea typeface="Calibri" panose="020F0502020204030204" pitchFamily="34" charset="0"/>
              </a:rPr>
              <a:t>A life course approach to intergenerational family relations</a:t>
            </a:r>
            <a:endParaRPr lang="en-GB" sz="3600" dirty="0">
              <a:latin typeface="+mn-lt"/>
            </a:endParaRPr>
          </a:p>
        </p:txBody>
      </p:sp>
      <p:sp>
        <p:nvSpPr>
          <p:cNvPr id="4" name="Subtitel 2"/>
          <p:cNvSpPr>
            <a:spLocks noGrp="1"/>
          </p:cNvSpPr>
          <p:nvPr>
            <p:ph type="subTitle" idx="1"/>
          </p:nvPr>
        </p:nvSpPr>
        <p:spPr>
          <a:xfrm>
            <a:off x="491525" y="3293326"/>
            <a:ext cx="5941025" cy="1434150"/>
          </a:xfrm>
        </p:spPr>
        <p:txBody>
          <a:bodyPr/>
          <a:lstStyle/>
          <a:p>
            <a:r>
              <a:rPr lang="en-US" b="1" dirty="0"/>
              <a:t>Institute of Social Sciences, Tallinn University</a:t>
            </a:r>
          </a:p>
          <a:p>
            <a:r>
              <a:rPr lang="en-US" b="1" dirty="0"/>
              <a:t>14 November 2024</a:t>
            </a:r>
          </a:p>
          <a:p>
            <a:endParaRPr lang="en-US" b="1" dirty="0"/>
          </a:p>
          <a:p>
            <a:r>
              <a:rPr lang="en-US" b="1" dirty="0"/>
              <a:t>Pearl A. Dykstra</a:t>
            </a:r>
            <a:endParaRPr lang="en-US" dirty="0"/>
          </a:p>
          <a:p>
            <a:endParaRPr lang="nl-N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empirical studies tell us?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2033345"/>
              </p:ext>
            </p:extLst>
          </p:nvPr>
        </p:nvGraphicFramePr>
        <p:xfrm>
          <a:off x="942784" y="1368244"/>
          <a:ext cx="7269481" cy="49826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2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37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50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77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Changes in adult child-parent contact over time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7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Country</a:t>
                      </a:r>
                      <a:endParaRPr lang="en-US" sz="1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Years</a:t>
                      </a:r>
                      <a:endParaRPr lang="en-US" sz="1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Outcome</a:t>
                      </a:r>
                      <a:endParaRPr lang="en-US" sz="1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Author(s)</a:t>
                      </a:r>
                      <a:endParaRPr lang="en-US" sz="1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5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CH</a:t>
                      </a:r>
                      <a:endParaRPr lang="en-US" sz="1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1977, 1999</a:t>
                      </a:r>
                      <a:endParaRPr lang="en-US" sz="1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Increase weekly family visits</a:t>
                      </a:r>
                      <a:endParaRPr lang="en-US" sz="1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Vollenwyder</a:t>
                      </a:r>
                      <a:r>
                        <a:rPr lang="en-US" sz="1800" dirty="0">
                          <a:effectLst/>
                        </a:rPr>
                        <a:t> et al. 2002</a:t>
                      </a:r>
                      <a:endParaRPr lang="en-US" sz="1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55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NL</a:t>
                      </a:r>
                      <a:endParaRPr lang="en-US" sz="1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1992, 2002</a:t>
                      </a:r>
                      <a:endParaRPr lang="en-US" sz="1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Increase support to adult children</a:t>
                      </a:r>
                      <a:endParaRPr lang="en-US" sz="1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Van der Pas et al. 2007</a:t>
                      </a:r>
                      <a:endParaRPr lang="en-US" sz="1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5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GB</a:t>
                      </a:r>
                      <a:endParaRPr lang="en-US" sz="1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1986-1999</a:t>
                      </a:r>
                      <a:endParaRPr lang="en-US" sz="1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Decline weekly visits adult children</a:t>
                      </a:r>
                      <a:endParaRPr lang="en-US" sz="1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Murphy 2004</a:t>
                      </a:r>
                      <a:endParaRPr lang="en-US" sz="1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55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BE</a:t>
                      </a:r>
                      <a:endParaRPr lang="en-US" sz="1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1985, 2001</a:t>
                      </a:r>
                      <a:endParaRPr lang="en-US" sz="1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Decline weekly visits adult children</a:t>
                      </a:r>
                      <a:endParaRPr lang="en-US" sz="1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Vanderleyden</a:t>
                      </a:r>
                      <a:r>
                        <a:rPr lang="en-US" sz="1800" dirty="0">
                          <a:effectLst/>
                        </a:rPr>
                        <a:t> et al. 2003</a:t>
                      </a:r>
                      <a:endParaRPr lang="en-US" sz="1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55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AT, DE, GB, IT, US</a:t>
                      </a:r>
                      <a:endParaRPr lang="en-US" sz="1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1986, 2001</a:t>
                      </a:r>
                      <a:endParaRPr lang="en-US" sz="1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Increase contacts with adult children</a:t>
                      </a:r>
                      <a:endParaRPr lang="en-US" sz="1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Kalmijn</a:t>
                      </a:r>
                      <a:r>
                        <a:rPr lang="en-US" sz="1800" dirty="0">
                          <a:effectLst/>
                        </a:rPr>
                        <a:t> et al. 2009</a:t>
                      </a:r>
                      <a:endParaRPr lang="en-US" sz="1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55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AT, AU, DE, GB, HU, IT, US</a:t>
                      </a:r>
                      <a:endParaRPr lang="en-US" sz="1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1986, 2001</a:t>
                      </a:r>
                      <a:endParaRPr lang="en-US" sz="1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Increase contacts with adult children</a:t>
                      </a:r>
                      <a:endParaRPr lang="en-US" sz="1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Treas</a:t>
                      </a:r>
                      <a:r>
                        <a:rPr lang="en-US" sz="1800" dirty="0">
                          <a:effectLst/>
                        </a:rPr>
                        <a:t> et al. 2012</a:t>
                      </a:r>
                      <a:endParaRPr lang="en-US" sz="1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55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DE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1996-2014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No change frequency contacts, emo closeness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Steinbach et al. 2020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95450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3613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5F00A-C906-4FF3-55F5-961E01BEC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No clear understanding of </a:t>
            </a:r>
            <a:r>
              <a:rPr lang="en-NL" u="sng" dirty="0"/>
              <a:t>why</a:t>
            </a:r>
            <a:r>
              <a:rPr lang="en-NL" dirty="0"/>
              <a:t> findings show little weakening of intergenerational family relations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FEACD7-B6A1-5885-0FA8-8B381672780E}"/>
              </a:ext>
            </a:extLst>
          </p:cNvPr>
          <p:cNvSpPr txBox="1"/>
          <p:nvPr/>
        </p:nvSpPr>
        <p:spPr>
          <a:xfrm>
            <a:off x="617517" y="2030681"/>
            <a:ext cx="71251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u="sng" dirty="0"/>
              <a:t>Demography</a:t>
            </a:r>
            <a:r>
              <a:rPr lang="en-GB" sz="2000" dirty="0"/>
              <a:t>? Smaller families bring greater opportunities to develop close ties?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u="sng" dirty="0"/>
              <a:t>Welfare state</a:t>
            </a:r>
            <a:r>
              <a:rPr lang="en-GB" sz="2000" dirty="0"/>
              <a:t> policies? Governments appealing to families to take on more support tasks?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u="sng" dirty="0"/>
              <a:t>Ideological</a:t>
            </a:r>
            <a:r>
              <a:rPr lang="en-GB" sz="2000" dirty="0"/>
              <a:t> change? Has rising egalitarianism reduced hierarchy and authoritarianism in families? </a:t>
            </a:r>
            <a:endParaRPr lang="en-NL" sz="2000" dirty="0"/>
          </a:p>
        </p:txBody>
      </p:sp>
    </p:spTree>
    <p:extLst>
      <p:ext uri="{BB962C8B-B14F-4D97-AF65-F5344CB8AC3E}">
        <p14:creationId xmlns:p14="http://schemas.microsoft.com/office/powerpoint/2010/main" val="3732742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Intergenerational family ties and </a:t>
            </a:r>
            <a:r>
              <a:rPr lang="en-US" u="sng" dirty="0"/>
              <a:t>geographic location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1525" y="1694163"/>
            <a:ext cx="74295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Three models of the division of </a:t>
            </a:r>
            <a:r>
              <a:rPr lang="en-US" sz="2000" u="sng" dirty="0"/>
              <a:t>state-family</a:t>
            </a:r>
            <a:r>
              <a:rPr lang="en-US" sz="2000" dirty="0"/>
              <a:t> responsibilities (Dykstra, 2018)</a:t>
            </a:r>
          </a:p>
          <a:p>
            <a:endParaRPr lang="en-US" sz="2000" dirty="0"/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u="sng" dirty="0"/>
              <a:t>Crowding out</a:t>
            </a:r>
            <a:r>
              <a:rPr lang="en-US" sz="2000" dirty="0"/>
              <a:t>: welfare state provisions replace family care</a:t>
            </a: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u="sng" dirty="0"/>
              <a:t>Crowding in</a:t>
            </a:r>
            <a:r>
              <a:rPr lang="en-US" sz="2000" dirty="0"/>
              <a:t>: welfare state provisions enable redistributions at the family level</a:t>
            </a: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u="sng" dirty="0"/>
              <a:t>Specialization</a:t>
            </a:r>
            <a:r>
              <a:rPr lang="en-US" sz="2000" dirty="0"/>
              <a:t>: the state and families do the tasks for which they are best equipped</a:t>
            </a: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/>
              <a:t>Example: adult children supporting their ageing parents</a:t>
            </a:r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86428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wit_achterkant_liggend_NL_vervol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5587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Text Box 5"/>
          <p:cNvSpPr txBox="1">
            <a:spLocks noChangeArrowheads="1"/>
          </p:cNvSpPr>
          <p:nvPr/>
        </p:nvSpPr>
        <p:spPr bwMode="auto">
          <a:xfrm>
            <a:off x="971550" y="5732463"/>
            <a:ext cx="59538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nl-NL" altLang="x-none" sz="2000" b="1" dirty="0"/>
              <a:t>Source: Brandt et al.</a:t>
            </a:r>
            <a:r>
              <a:rPr lang="en-GB" altLang="x-none" sz="2000" b="1" dirty="0"/>
              <a:t> (2009), based on SHARE</a:t>
            </a:r>
            <a:endParaRPr lang="en-US" altLang="x-none" sz="2000" b="1" dirty="0"/>
          </a:p>
        </p:txBody>
      </p:sp>
      <p:sp>
        <p:nvSpPr>
          <p:cNvPr id="34819" name="Text Box 5"/>
          <p:cNvSpPr txBox="1">
            <a:spLocks noChangeArrowheads="1"/>
          </p:cNvSpPr>
          <p:nvPr/>
        </p:nvSpPr>
        <p:spPr bwMode="auto">
          <a:xfrm>
            <a:off x="946150" y="333375"/>
            <a:ext cx="4705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nl-NL" altLang="x-none" sz="2000"/>
              <a:t>% 50+ providing </a:t>
            </a:r>
            <a:r>
              <a:rPr lang="nl-NL" altLang="x-none" sz="2000" u="sng"/>
              <a:t>care</a:t>
            </a:r>
            <a:r>
              <a:rPr lang="nl-NL" altLang="x-none" sz="2000"/>
              <a:t> to elderly parents </a:t>
            </a:r>
            <a:endParaRPr lang="en-US" altLang="x-none" sz="2000"/>
          </a:p>
        </p:txBody>
      </p:sp>
      <p:graphicFrame>
        <p:nvGraphicFramePr>
          <p:cNvPr id="7" name="Chart 6"/>
          <p:cNvGraphicFramePr>
            <a:graphicFrameLocks/>
          </p:cNvGraphicFramePr>
          <p:nvPr/>
        </p:nvGraphicFramePr>
        <p:xfrm>
          <a:off x="946076" y="980728"/>
          <a:ext cx="7874395" cy="4462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 descr="wit_achterkant_liggend_NL_vervol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5587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971600" y="1052737"/>
          <a:ext cx="7704856" cy="4400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5843" name="Text Box 5"/>
          <p:cNvSpPr txBox="1">
            <a:spLocks noChangeArrowheads="1"/>
          </p:cNvSpPr>
          <p:nvPr/>
        </p:nvSpPr>
        <p:spPr bwMode="auto">
          <a:xfrm>
            <a:off x="971550" y="5732463"/>
            <a:ext cx="59538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nl-NL" altLang="x-none" sz="2000" b="1" dirty="0"/>
              <a:t>Source: Brandt et al.</a:t>
            </a:r>
            <a:r>
              <a:rPr lang="en-GB" altLang="x-none" sz="2000" b="1" dirty="0"/>
              <a:t> (2009), based on SHARE</a:t>
            </a:r>
            <a:endParaRPr lang="en-US" altLang="x-none" sz="2000" b="1" dirty="0"/>
          </a:p>
        </p:txBody>
      </p:sp>
      <p:sp>
        <p:nvSpPr>
          <p:cNvPr id="35844" name="Text Box 5"/>
          <p:cNvSpPr txBox="1">
            <a:spLocks noChangeArrowheads="1"/>
          </p:cNvSpPr>
          <p:nvPr/>
        </p:nvSpPr>
        <p:spPr bwMode="auto">
          <a:xfrm>
            <a:off x="946150" y="333375"/>
            <a:ext cx="46926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nl-NL" altLang="x-none" sz="2000"/>
              <a:t>% 50+ providing </a:t>
            </a:r>
            <a:r>
              <a:rPr lang="nl-NL" altLang="x-none" sz="2000" u="sng"/>
              <a:t>help</a:t>
            </a:r>
            <a:r>
              <a:rPr lang="nl-NL" altLang="x-none" sz="2000"/>
              <a:t> to elderly parents </a:t>
            </a:r>
            <a:endParaRPr lang="en-US" altLang="x-none" sz="2000"/>
          </a:p>
        </p:txBody>
      </p:sp>
      <p:cxnSp>
        <p:nvCxnSpPr>
          <p:cNvPr id="35845" name="Straight Connector 6"/>
          <p:cNvCxnSpPr>
            <a:cxnSpLocks noChangeShapeType="1"/>
          </p:cNvCxnSpPr>
          <p:nvPr/>
        </p:nvCxnSpPr>
        <p:spPr bwMode="auto">
          <a:xfrm flipV="1">
            <a:off x="2484438" y="1412875"/>
            <a:ext cx="5759450" cy="22320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D8F95-D13A-83E1-B523-8843B8D5F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5" descr="EU_Titel_01_Tr_300.png">
            <a:extLst>
              <a:ext uri="{FF2B5EF4-FFF2-40B4-BE49-F238E27FC236}">
                <a16:creationId xmlns:a16="http://schemas.microsoft.com/office/drawing/2014/main" id="{11F2EDD7-4CB4-BB9E-D93C-AB16045BE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674897" cy="655037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CD6626D-F6F9-FCF6-AE41-4845340237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1525" y="1335600"/>
            <a:ext cx="6069295" cy="1512000"/>
          </a:xfrm>
        </p:spPr>
        <p:txBody>
          <a:bodyPr/>
          <a:lstStyle/>
          <a:p>
            <a:r>
              <a:rPr lang="en-GB" sz="3600" dirty="0">
                <a:solidFill>
                  <a:schemeClr val="tx1"/>
                </a:solidFill>
              </a:rPr>
              <a:t>Past shaping present and future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1711004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4730F-7933-5FAA-B8BC-BB94DDDB3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</a:t>
            </a:r>
            <a:r>
              <a:rPr lang="en-NL" dirty="0"/>
              <a:t>nsights from longitudinal studies on intergenerational exchanges in families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BFA6AE-B246-F46B-343A-06C87DDBDAE7}"/>
              </a:ext>
            </a:extLst>
          </p:cNvPr>
          <p:cNvSpPr txBox="1"/>
          <p:nvPr/>
        </p:nvSpPr>
        <p:spPr>
          <a:xfrm>
            <a:off x="491525" y="1828800"/>
            <a:ext cx="785682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Development of morally binding obligations and expectations (research is rare)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kern="100" dirty="0">
                <a:ea typeface="Calibri" panose="020F0502020204030204" pitchFamily="34" charset="0"/>
              </a:rPr>
              <a:t>Y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oung adults develop </a:t>
            </a:r>
            <a:r>
              <a:rPr lang="en-GB" sz="2000" u="sng" kern="100" dirty="0">
                <a:effectLst/>
                <a:ea typeface="Calibri" panose="020F0502020204030204" pitchFamily="34" charset="0"/>
              </a:rPr>
              <a:t>sensitivity to the needs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 of ageing parents through their earlier connection to grandparents</a:t>
            </a:r>
            <a:r>
              <a:rPr lang="en-NL" sz="2000" dirty="0">
                <a:effectLst/>
              </a:rPr>
              <a:t> (Hwang et al., 2022)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kern="100" dirty="0">
                <a:ea typeface="Calibri" panose="020F0502020204030204" pitchFamily="34" charset="0"/>
              </a:rPr>
              <a:t>O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lder adults </a:t>
            </a:r>
            <a:r>
              <a:rPr lang="en-GB" sz="2000" u="sng" kern="100" dirty="0">
                <a:effectLst/>
                <a:ea typeface="Calibri" panose="020F0502020204030204" pitchFamily="34" charset="0"/>
              </a:rPr>
              <a:t>expect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 to receive sick care from their adult children if they have exchanged instrumental support with them</a:t>
            </a:r>
            <a:r>
              <a:rPr lang="en-NL" sz="2000" dirty="0">
                <a:effectLst/>
              </a:rPr>
              <a:t> (Lin &amp; Wu, 2014)</a:t>
            </a:r>
          </a:p>
          <a:p>
            <a:endParaRPr lang="en-NL" sz="2000" dirty="0"/>
          </a:p>
          <a:p>
            <a:r>
              <a:rPr lang="en-GB" sz="2000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Reciprocity in adult child-parent relations over the life course (plethora of research)</a:t>
            </a:r>
            <a:endParaRPr lang="en-NL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L" sz="2000" u="sng" dirty="0"/>
              <a:t>Past support</a:t>
            </a:r>
            <a:r>
              <a:rPr lang="en-NL" sz="2000" dirty="0"/>
              <a:t> is a good predictor of 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support exchanges later in the life course</a:t>
            </a:r>
            <a:r>
              <a:rPr lang="en-NL" sz="2000" dirty="0">
                <a:effectLst/>
              </a:rPr>
              <a:t> (e.g. </a:t>
            </a:r>
            <a:r>
              <a:rPr lang="en-NL" sz="2000" dirty="0"/>
              <a:t>Tur-Sinai et al., 2020</a:t>
            </a:r>
            <a:r>
              <a:rPr lang="en-NL" sz="2000" dirty="0">
                <a:effectLst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kern="100" dirty="0">
                <a:ea typeface="Calibri" panose="020F0502020204030204" pitchFamily="34" charset="0"/>
              </a:rPr>
              <a:t>But, t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here is also empirical backing for </a:t>
            </a:r>
            <a:r>
              <a:rPr lang="en-GB" sz="2000" u="sng" kern="100" dirty="0">
                <a:effectLst/>
                <a:ea typeface="Calibri" panose="020F0502020204030204" pitchFamily="34" charset="0"/>
              </a:rPr>
              <a:t>altruism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 (</a:t>
            </a:r>
            <a:r>
              <a:rPr lang="de-DE" sz="2000" kern="100" dirty="0">
                <a:effectLst/>
                <a:ea typeface="Calibri" panose="020F0502020204030204" pitchFamily="34" charset="0"/>
              </a:rPr>
              <a:t>Wade-</a:t>
            </a:r>
            <a:r>
              <a:rPr lang="de-DE" sz="2000" kern="100" dirty="0" err="1">
                <a:effectLst/>
                <a:ea typeface="Calibri" panose="020F0502020204030204" pitchFamily="34" charset="0"/>
              </a:rPr>
              <a:t>Benzoni</a:t>
            </a:r>
            <a:r>
              <a:rPr lang="de-DE" sz="2000" kern="100" dirty="0">
                <a:effectLst/>
                <a:ea typeface="Calibri" panose="020F0502020204030204" pitchFamily="34" charset="0"/>
              </a:rPr>
              <a:t> et al., 2009) 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and </a:t>
            </a:r>
            <a:r>
              <a:rPr lang="en-GB" sz="2000" u="sng" kern="100" dirty="0">
                <a:effectLst/>
                <a:ea typeface="Calibri" panose="020F0502020204030204" pitchFamily="34" charset="0"/>
              </a:rPr>
              <a:t>family obligations</a:t>
            </a:r>
            <a:r>
              <a:rPr lang="en-NL" sz="2000" u="sng" dirty="0">
                <a:effectLst/>
              </a:rPr>
              <a:t> </a:t>
            </a:r>
            <a:r>
              <a:rPr lang="en-NL" sz="2000" dirty="0">
                <a:effectLst/>
              </a:rPr>
              <a:t>(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Mazzotta</a:t>
            </a:r>
            <a:r>
              <a:rPr lang="en-NL" sz="2000" dirty="0">
                <a:effectLst/>
              </a:rPr>
              <a:t> et al., 2020)</a:t>
            </a:r>
            <a:endParaRPr lang="en-NL" sz="2000" u="sng" dirty="0"/>
          </a:p>
        </p:txBody>
      </p:sp>
    </p:spTree>
    <p:extLst>
      <p:ext uri="{BB962C8B-B14F-4D97-AF65-F5344CB8AC3E}">
        <p14:creationId xmlns:p14="http://schemas.microsoft.com/office/powerpoint/2010/main" val="3679760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5" descr="EU_Titel_01_Tr_3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674897" cy="655037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1525" y="1335600"/>
            <a:ext cx="6766525" cy="1512000"/>
          </a:xfrm>
        </p:spPr>
        <p:txBody>
          <a:bodyPr/>
          <a:lstStyle/>
          <a:p>
            <a:r>
              <a:rPr lang="en-GB" sz="3600" dirty="0">
                <a:solidFill>
                  <a:schemeClr val="tx1"/>
                </a:solidFill>
              </a:rPr>
              <a:t>Linked lives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1223656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408E0B-E09B-CCEC-3943-66208032BC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7052" y="637554"/>
            <a:ext cx="4369895" cy="558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4070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A6EFD-5625-12E8-9CAE-E9387EF2C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kern="100" dirty="0">
                <a:ea typeface="Calibri" panose="020F0502020204030204" pitchFamily="34" charset="0"/>
                <a:cs typeface="Times New Roman" panose="02020603050405020304" pitchFamily="18" charset="0"/>
              </a:rPr>
              <a:t>New insights gained by considering </a:t>
            </a:r>
            <a:r>
              <a:rPr lang="en-GB" kern="100" dirty="0">
                <a:effectLst/>
                <a:ea typeface="Calibri" panose="020F0502020204030204" pitchFamily="34" charset="0"/>
              </a:rPr>
              <a:t>lives linked across family generations</a:t>
            </a:r>
            <a:br>
              <a:rPr lang="en-NL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NL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240A04-6417-2900-792D-C63228593F29}"/>
              </a:ext>
            </a:extLst>
          </p:cNvPr>
          <p:cNvSpPr txBox="1"/>
          <p:nvPr/>
        </p:nvSpPr>
        <p:spPr>
          <a:xfrm>
            <a:off x="491526" y="1650670"/>
            <a:ext cx="792808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2000" u="sng" kern="1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D</a:t>
            </a:r>
            <a:r>
              <a:rPr lang="en-GB" sz="2000" u="sng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ecision</a:t>
            </a:r>
            <a:r>
              <a:rPr lang="en-GB" sz="2000" u="sng" kern="1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to have children</a:t>
            </a:r>
            <a:r>
              <a:rPr lang="en-GB" sz="2000" kern="1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is taken more readily when support from </a:t>
            </a:r>
          </a:p>
          <a:p>
            <a:r>
              <a:rPr lang="en-GB" sz="2000" kern="1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grandparents is anticipated (e.g. Pink, 2018)</a:t>
            </a:r>
          </a:p>
          <a:p>
            <a:endParaRPr lang="en-GB" sz="2000" kern="100" dirty="0">
              <a:solidFill>
                <a:srgbClr val="000000"/>
              </a:solidFill>
            </a:endParaRPr>
          </a:p>
          <a:p>
            <a:r>
              <a:rPr lang="en-GB" sz="2000" kern="100" dirty="0">
                <a:ea typeface="Calibri" panose="020F0502020204030204" pitchFamily="34" charset="0"/>
              </a:rPr>
              <a:t>C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aring for a parent reduces the probability of </a:t>
            </a:r>
            <a:r>
              <a:rPr lang="en-GB" sz="2000" u="sng" kern="100" dirty="0">
                <a:effectLst/>
                <a:ea typeface="Calibri" panose="020F0502020204030204" pitchFamily="34" charset="0"/>
              </a:rPr>
              <a:t>remaining in the labour force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, and more strongly so for men than for women (e.g. Heger et al., 2020)</a:t>
            </a:r>
          </a:p>
          <a:p>
            <a:endParaRPr lang="en-GB" sz="2000" kern="100" dirty="0"/>
          </a:p>
          <a:p>
            <a:r>
              <a:rPr lang="en-GB" sz="2000" kern="100" dirty="0">
                <a:effectLst/>
                <a:ea typeface="Calibri" panose="020F0502020204030204" pitchFamily="34" charset="0"/>
              </a:rPr>
              <a:t>Providing regular grandchild care increases the </a:t>
            </a:r>
            <a:r>
              <a:rPr lang="en-GB" sz="2000" u="sng" kern="100" dirty="0">
                <a:effectLst/>
                <a:ea typeface="Calibri" panose="020F0502020204030204" pitchFamily="34" charset="0"/>
              </a:rPr>
              <a:t>exit risk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 for both men and women, and more strongly so in countries with poorer childcare infrastructure (</a:t>
            </a:r>
            <a:r>
              <a:rPr lang="en-GB" sz="2000" kern="100" dirty="0" err="1">
                <a:effectLst/>
                <a:ea typeface="Calibri" panose="020F0502020204030204" pitchFamily="34" charset="0"/>
              </a:rPr>
              <a:t>Bertogg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, 2023)</a:t>
            </a:r>
            <a:endParaRPr lang="en-NL" sz="2000" dirty="0"/>
          </a:p>
        </p:txBody>
      </p:sp>
    </p:spTree>
    <p:extLst>
      <p:ext uri="{BB962C8B-B14F-4D97-AF65-F5344CB8AC3E}">
        <p14:creationId xmlns:p14="http://schemas.microsoft.com/office/powerpoint/2010/main" val="2553858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5" descr="EU_Titel_01_Tr_3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7629"/>
            <a:ext cx="8674897" cy="655037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1524" y="1335600"/>
            <a:ext cx="6871177" cy="1512000"/>
          </a:xfrm>
        </p:spPr>
        <p:txBody>
          <a:bodyPr/>
          <a:lstStyle/>
          <a:p>
            <a:r>
              <a:rPr lang="en-GB" sz="3600" dirty="0">
                <a:solidFill>
                  <a:schemeClr val="tx1"/>
                </a:solidFill>
              </a:rPr>
              <a:t>My talk is based on a recent chapter</a:t>
            </a:r>
            <a:endParaRPr lang="nl-NL" sz="3600" dirty="0"/>
          </a:p>
        </p:txBody>
      </p:sp>
      <p:sp>
        <p:nvSpPr>
          <p:cNvPr id="6" name="Subtitel 2"/>
          <p:cNvSpPr txBox="1">
            <a:spLocks/>
          </p:cNvSpPr>
          <p:nvPr/>
        </p:nvSpPr>
        <p:spPr>
          <a:xfrm>
            <a:off x="469103" y="2990103"/>
            <a:ext cx="7315165" cy="294966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SzPct val="130000"/>
              <a:buFont typeface="Arial"/>
              <a:buNone/>
              <a:defRPr sz="2000" b="0" i="0" kern="1200" baseline="0">
                <a:solidFill>
                  <a:srgbClr val="FFFFFF"/>
                </a:solidFill>
                <a:latin typeface="Museo Sans 100"/>
                <a:ea typeface="+mn-ea"/>
                <a:cs typeface="Museo Sans 100"/>
              </a:defRPr>
            </a:lvl1pPr>
            <a:lvl2pPr marL="457200" indent="0" algn="ctr" defTabSz="457200" rtl="0" eaLnBrk="1" latinLnBrk="0" hangingPunct="1">
              <a:lnSpc>
                <a:spcPts val="2500"/>
              </a:lnSpc>
              <a:spcBef>
                <a:spcPts val="0"/>
              </a:spcBef>
              <a:buSzPct val="130000"/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2pPr>
            <a:lvl3pPr marL="914400" indent="0" algn="ctr" defTabSz="457200" rtl="0" eaLnBrk="1" latinLnBrk="0" hangingPunct="1">
              <a:lnSpc>
                <a:spcPts val="2500"/>
              </a:lnSpc>
              <a:spcBef>
                <a:spcPts val="0"/>
              </a:spcBef>
              <a:buSzPct val="130000"/>
              <a:buFont typeface="Arial"/>
              <a:buNone/>
              <a:defRPr sz="2000" b="0" i="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3pPr>
            <a:lvl4pPr marL="1371600" indent="0" algn="ctr" defTabSz="457200" rtl="0" eaLnBrk="1" latinLnBrk="0" hangingPunct="1">
              <a:lnSpc>
                <a:spcPts val="2500"/>
              </a:lnSpc>
              <a:spcBef>
                <a:spcPts val="0"/>
              </a:spcBef>
              <a:buSzPct val="130000"/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4pPr>
            <a:lvl5pPr marL="1828800" indent="0" algn="ctr" defTabSz="457200" rtl="0" eaLnBrk="1" latinLnBrk="0" hangingPunct="1">
              <a:lnSpc>
                <a:spcPts val="2500"/>
              </a:lnSpc>
              <a:spcBef>
                <a:spcPts val="0"/>
              </a:spcBef>
              <a:buSzPct val="130000"/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Museo Sans 50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Dykstra, P. A., &amp; Fokkema, T. (forthcoming). A life course approach to intergenerational family relations. In M. Albertini (Ed.), </a:t>
            </a:r>
            <a:r>
              <a:rPr lang="en-GB" i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Handbook on intergenerational relations</a:t>
            </a:r>
            <a:r>
              <a:rPr lang="en-GB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. Edward Elgar.</a:t>
            </a:r>
            <a:endParaRPr lang="en-NL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endParaRPr lang="nl-NL" dirty="0">
              <a:solidFill>
                <a:schemeClr val="tx1"/>
              </a:solidFill>
              <a:latin typeface="+mn-lt"/>
            </a:endParaRPr>
          </a:p>
          <a:p>
            <a:r>
              <a:rPr lang="en-GB" u="sng" noProof="0" dirty="0">
                <a:solidFill>
                  <a:schemeClr val="tx1"/>
                </a:solidFill>
                <a:latin typeface="+mn-lt"/>
              </a:rPr>
              <a:t>Five key principles </a:t>
            </a:r>
            <a:r>
              <a:rPr lang="en-GB" noProof="0" dirty="0">
                <a:solidFill>
                  <a:schemeClr val="tx1"/>
                </a:solidFill>
                <a:latin typeface="+mn-lt"/>
              </a:rPr>
              <a:t>from the life course perspective:</a:t>
            </a:r>
          </a:p>
          <a:p>
            <a:r>
              <a:rPr lang="en-GB" dirty="0">
                <a:solidFill>
                  <a:schemeClr val="tx1"/>
                </a:solidFill>
                <a:effectLst/>
                <a:latin typeface="+mn-lt"/>
                <a:ea typeface="Aptos" panose="020B0004020202020204" pitchFamily="34" charset="0"/>
              </a:rPr>
              <a:t>(a) timing of lives, (b) lives in context, (c) past shaping present and future, (d) linked lives, and (e) agency</a:t>
            </a:r>
            <a:r>
              <a:rPr lang="en-NL" dirty="0">
                <a:solidFill>
                  <a:schemeClr val="tx1"/>
                </a:solidFill>
                <a:effectLst/>
                <a:latin typeface="+mn-lt"/>
              </a:rPr>
              <a:t> </a:t>
            </a:r>
            <a:endParaRPr lang="nl-NL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buFont typeface="Arial" charset="0"/>
              <a:buChar char="•"/>
            </a:pPr>
            <a:endParaRPr lang="nl-NL" dirty="0">
              <a:solidFill>
                <a:schemeClr val="tx1"/>
              </a:solidFill>
            </a:endParaRPr>
          </a:p>
          <a:p>
            <a:pPr marL="342900" indent="-342900">
              <a:buFont typeface="Arial" charset="0"/>
              <a:buChar char="•"/>
            </a:pPr>
            <a:endParaRPr lang="nl-NL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5" descr="EU_Titel_01_Tr_3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674897" cy="655037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1525" y="1335600"/>
            <a:ext cx="6720805" cy="1512000"/>
          </a:xfrm>
        </p:spPr>
        <p:txBody>
          <a:bodyPr/>
          <a:lstStyle/>
          <a:p>
            <a:r>
              <a:rPr lang="en-GB" sz="3600" dirty="0">
                <a:solidFill>
                  <a:schemeClr val="tx1"/>
                </a:solidFill>
              </a:rPr>
              <a:t>Agency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17592268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1CFEF-5C9F-31B1-21F0-1DC61F1D7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Ways in which welfare arrangements shape autonomy between family generations (Dykstra et al., 2016)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081525-50ED-3F0D-DB4F-2CF50C1BF7A3}"/>
              </a:ext>
            </a:extLst>
          </p:cNvPr>
          <p:cNvSpPr txBox="1"/>
          <p:nvPr/>
        </p:nvSpPr>
        <p:spPr>
          <a:xfrm>
            <a:off x="546265" y="1888177"/>
            <a:ext cx="714125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NL" sz="2000" dirty="0"/>
              <a:t>Nations can: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NL" sz="2000" u="sng" dirty="0"/>
              <a:t>Mandate</a:t>
            </a:r>
            <a:r>
              <a:rPr lang="en-NL" sz="2000" dirty="0"/>
              <a:t> interdependence (e.g. maintenance laws)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NL" sz="2000" u="sng" dirty="0"/>
              <a:t>Block</a:t>
            </a:r>
            <a:r>
              <a:rPr lang="en-NL" sz="2000" dirty="0"/>
              <a:t> interdependence (e.g. immigration and refugee policies)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NL" sz="2000" u="sng" dirty="0"/>
              <a:t>Generate</a:t>
            </a:r>
            <a:r>
              <a:rPr lang="en-NL" sz="2000" dirty="0"/>
              <a:t> interdependence (e.g. ‘daddy quota’)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NL" sz="2000" u="sng" dirty="0"/>
              <a:t>Lighten</a:t>
            </a:r>
            <a:r>
              <a:rPr lang="en-NL" sz="2000" dirty="0"/>
              <a:t> interdependence (e.g. daycare, pensions)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NL" sz="2000" u="sng" dirty="0"/>
              <a:t>Compel</a:t>
            </a:r>
            <a:r>
              <a:rPr lang="en-NL" sz="2000" dirty="0"/>
              <a:t> interdependence (through lack of provisions)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L" sz="2000" dirty="0"/>
          </a:p>
        </p:txBody>
      </p:sp>
    </p:spTree>
    <p:extLst>
      <p:ext uri="{BB962C8B-B14F-4D97-AF65-F5344CB8AC3E}">
        <p14:creationId xmlns:p14="http://schemas.microsoft.com/office/powerpoint/2010/main" val="10053033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5" descr="EU_Titel_01_Tr_3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674897" cy="655037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1525" y="1335600"/>
            <a:ext cx="6720805" cy="1512000"/>
          </a:xfrm>
        </p:spPr>
        <p:txBody>
          <a:bodyPr/>
          <a:lstStyle/>
          <a:p>
            <a:r>
              <a:rPr lang="en-GB" sz="3600" dirty="0">
                <a:solidFill>
                  <a:schemeClr val="tx1"/>
                </a:solidFill>
              </a:rPr>
              <a:t>Wrapping up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9049301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332A4D4-DB79-9842-9A78-A2B57321FA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00" b="9600"/>
          <a:stretch/>
        </p:blipFill>
        <p:spPr bwMode="auto">
          <a:xfrm>
            <a:off x="15" y="857257"/>
            <a:ext cx="9143985" cy="51434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61270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73EC37-FA48-5E63-6B89-AFF95491163E}"/>
              </a:ext>
            </a:extLst>
          </p:cNvPr>
          <p:cNvSpPr txBox="1"/>
          <p:nvPr/>
        </p:nvSpPr>
        <p:spPr>
          <a:xfrm>
            <a:off x="783772" y="1187532"/>
            <a:ext cx="729144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kern="0" dirty="0">
                <a:effectLst/>
                <a:ea typeface="Aptos" panose="020B0004020202020204" pitchFamily="34" charset="0"/>
              </a:rPr>
              <a:t>Few studies on intergenerational family relations </a:t>
            </a:r>
            <a:r>
              <a:rPr lang="en-GB" sz="2000" u="sng" kern="0" dirty="0">
                <a:effectLst/>
                <a:ea typeface="Aptos" panose="020B0004020202020204" pitchFamily="34" charset="0"/>
              </a:rPr>
              <a:t>cover the entire life course</a:t>
            </a:r>
            <a:r>
              <a:rPr lang="en-NL" sz="2000" u="sng" dirty="0">
                <a:effectLst/>
              </a:rPr>
              <a:t> </a:t>
            </a:r>
          </a:p>
          <a:p>
            <a:endParaRPr lang="en-GB" sz="2000" kern="100" dirty="0">
              <a:effectLst/>
              <a:ea typeface="Calibri" panose="020F0502020204030204" pitchFamily="34" charset="0"/>
            </a:endParaRPr>
          </a:p>
          <a:p>
            <a:r>
              <a:rPr lang="en-GB" sz="2000" kern="100" dirty="0">
                <a:effectLst/>
                <a:ea typeface="Calibri" panose="020F0502020204030204" pitchFamily="34" charset="0"/>
              </a:rPr>
              <a:t>The separation of the literature in ‘young</a:t>
            </a:r>
            <a:r>
              <a:rPr lang="en-GB" sz="2000" kern="100" dirty="0">
                <a:ea typeface="Calibri" panose="020F0502020204030204" pitchFamily="34" charset="0"/>
              </a:rPr>
              <a:t>’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 and ‘old</a:t>
            </a:r>
            <a:r>
              <a:rPr lang="en-GB" sz="2000" kern="100" dirty="0">
                <a:ea typeface="Calibri" panose="020F0502020204030204" pitchFamily="34" charset="0"/>
              </a:rPr>
              <a:t>’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 sections is unfortunate</a:t>
            </a:r>
          </a:p>
          <a:p>
            <a:endParaRPr lang="en-GB" sz="2000" kern="100" dirty="0">
              <a:effectLst/>
              <a:ea typeface="Calibri" panose="020F0502020204030204" pitchFamily="34" charset="0"/>
            </a:endParaRPr>
          </a:p>
          <a:p>
            <a:r>
              <a:rPr lang="en-GB" sz="2000" kern="100" dirty="0"/>
              <a:t>There is a</a:t>
            </a:r>
            <a:r>
              <a:rPr lang="en-NL" sz="2000" dirty="0">
                <a:effectLst/>
              </a:rPr>
              <a:t> </a:t>
            </a:r>
            <a:endParaRPr lang="en-NL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kern="100" dirty="0">
                <a:effectLst/>
                <a:ea typeface="Calibri" panose="020F0502020204030204" pitchFamily="34" charset="0"/>
              </a:rPr>
              <a:t>Disregard for </a:t>
            </a:r>
            <a:r>
              <a:rPr lang="en-GB" sz="2000" u="sng" kern="100" dirty="0">
                <a:effectLst/>
                <a:ea typeface="Calibri" panose="020F0502020204030204" pitchFamily="34" charset="0"/>
              </a:rPr>
              <a:t>similarities in the needs 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of young and old family members (Dykstra &amp; </a:t>
            </a:r>
            <a:r>
              <a:rPr lang="en-GB" sz="2000" kern="100" dirty="0" err="1">
                <a:effectLst/>
                <a:ea typeface="Calibri" panose="020F0502020204030204" pitchFamily="34" charset="0"/>
              </a:rPr>
              <a:t>Komter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, 2012)</a:t>
            </a:r>
            <a:r>
              <a:rPr lang="en-NL" sz="2000" dirty="0">
                <a:effectLst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L" sz="2000" dirty="0"/>
              <a:t>Neglect of the fact that </a:t>
            </a:r>
            <a:r>
              <a:rPr lang="en-GB" sz="2000" kern="100" dirty="0">
                <a:ea typeface="Calibri" panose="020F0502020204030204" pitchFamily="34" charset="0"/>
              </a:rPr>
              <a:t>young and old come from </a:t>
            </a:r>
            <a:r>
              <a:rPr lang="en-GB" sz="2000" u="sng" kern="100" dirty="0">
                <a:ea typeface="Calibri" panose="020F0502020204030204" pitchFamily="34" charset="0"/>
              </a:rPr>
              <a:t>different cohorts</a:t>
            </a:r>
            <a:r>
              <a:rPr lang="en-GB" sz="2000" kern="100" dirty="0">
                <a:ea typeface="Calibri" panose="020F0502020204030204" pitchFamily="34" charset="0"/>
              </a:rPr>
              <a:t> 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(Suitor et al., 2016)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kern="100" dirty="0">
                <a:ea typeface="Calibri" panose="020F0502020204030204" pitchFamily="34" charset="0"/>
              </a:rPr>
              <a:t>P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roblem of </a:t>
            </a:r>
            <a:r>
              <a:rPr lang="en-GB" sz="2000" u="sng" kern="100" dirty="0">
                <a:effectLst/>
                <a:ea typeface="Calibri" panose="020F0502020204030204" pitchFamily="34" charset="0"/>
              </a:rPr>
              <a:t>reporting biases 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due to </a:t>
            </a:r>
            <a:r>
              <a:rPr lang="en-GB" sz="2000" kern="100" dirty="0">
                <a:ea typeface="Calibri" panose="020F0502020204030204" pitchFamily="34" charset="0"/>
              </a:rPr>
              <a:t>an 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underrepresentation of frail older people in parent data but not in adult child data (</a:t>
            </a:r>
            <a:r>
              <a:rPr lang="en-GB" sz="2000" kern="100" dirty="0" err="1">
                <a:effectLst/>
                <a:ea typeface="Calibri" panose="020F0502020204030204" pitchFamily="34" charset="0"/>
              </a:rPr>
              <a:t>Kalmijn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, 2019) </a:t>
            </a:r>
          </a:p>
        </p:txBody>
      </p:sp>
    </p:spTree>
    <p:extLst>
      <p:ext uri="{BB962C8B-B14F-4D97-AF65-F5344CB8AC3E}">
        <p14:creationId xmlns:p14="http://schemas.microsoft.com/office/powerpoint/2010/main" val="918896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240FB-B742-5127-B949-A6EF2BF7F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545717C-0D1C-28B0-A1A3-6C714CACF059}"/>
              </a:ext>
            </a:extLst>
          </p:cNvPr>
          <p:cNvSpPr txBox="1"/>
          <p:nvPr/>
        </p:nvSpPr>
        <p:spPr>
          <a:xfrm>
            <a:off x="783772" y="1187532"/>
            <a:ext cx="72914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kern="0" dirty="0">
                <a:effectLst/>
                <a:ea typeface="Aptos" panose="020B0004020202020204" pitchFamily="34" charset="0"/>
              </a:rPr>
              <a:t>It is important 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kern="0" dirty="0">
                <a:ea typeface="Aptos" panose="020B0004020202020204" pitchFamily="34" charset="0"/>
              </a:rPr>
              <a:t>Acknowledge that not everyone is embedded in intergenerational family networks (‘</a:t>
            </a:r>
            <a:r>
              <a:rPr lang="en-GB" sz="2000" u="sng" kern="0" dirty="0">
                <a:ea typeface="Aptos" panose="020B0004020202020204" pitchFamily="34" charset="0"/>
              </a:rPr>
              <a:t>generational solos</a:t>
            </a:r>
            <a:r>
              <a:rPr lang="en-GB" sz="2000" kern="0" dirty="0">
                <a:ea typeface="Aptos" panose="020B0004020202020204" pitchFamily="34" charset="0"/>
              </a:rPr>
              <a:t>’)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kern="0" dirty="0">
                <a:ea typeface="Aptos" panose="020B0004020202020204" pitchFamily="34" charset="0"/>
              </a:rPr>
              <a:t>S</a:t>
            </a:r>
            <a:r>
              <a:rPr lang="en-GB" sz="2000" kern="0" dirty="0">
                <a:effectLst/>
                <a:ea typeface="Aptos" panose="020B0004020202020204" pitchFamily="34" charset="0"/>
              </a:rPr>
              <a:t>tudy the family ties of those whose live</a:t>
            </a:r>
            <a:r>
              <a:rPr lang="en-GB" sz="2000" kern="0" dirty="0">
                <a:ea typeface="Aptos" panose="020B0004020202020204" pitchFamily="34" charset="0"/>
              </a:rPr>
              <a:t>s </a:t>
            </a:r>
            <a:r>
              <a:rPr lang="en-GB" sz="2000" u="sng" kern="0" dirty="0">
                <a:ea typeface="Aptos" panose="020B0004020202020204" pitchFamily="34" charset="0"/>
              </a:rPr>
              <a:t>do not follow culturally normative patterns</a:t>
            </a:r>
            <a:r>
              <a:rPr lang="en-GB" sz="2000" kern="0" dirty="0">
                <a:ea typeface="Aptos" panose="020B0004020202020204" pitchFamily="34" charset="0"/>
              </a:rPr>
              <a:t> (‘off-time’, non-heterosexual, migrant, and so forth)</a:t>
            </a:r>
          </a:p>
        </p:txBody>
      </p:sp>
    </p:spTree>
    <p:extLst>
      <p:ext uri="{BB962C8B-B14F-4D97-AF65-F5344CB8AC3E}">
        <p14:creationId xmlns:p14="http://schemas.microsoft.com/office/powerpoint/2010/main" val="13333699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46FAA-DFE5-C2BD-5C3D-5D8978F29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718913-200E-7A81-FC65-CD8D2768B3F5}"/>
              </a:ext>
            </a:extLst>
          </p:cNvPr>
          <p:cNvSpPr txBox="1"/>
          <p:nvPr/>
        </p:nvSpPr>
        <p:spPr>
          <a:xfrm>
            <a:off x="783772" y="1187532"/>
            <a:ext cx="729144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kern="0" dirty="0">
                <a:ea typeface="Aptos" panose="020B0004020202020204" pitchFamily="34" charset="0"/>
              </a:rPr>
              <a:t>There are reasons to </a:t>
            </a:r>
            <a:r>
              <a:rPr lang="en-GB" sz="2000" u="sng" kern="0" dirty="0">
                <a:ea typeface="Aptos" panose="020B0004020202020204" pitchFamily="34" charset="0"/>
              </a:rPr>
              <a:t>question</a:t>
            </a:r>
            <a:r>
              <a:rPr lang="en-GB" sz="2000" kern="0" dirty="0">
                <a:ea typeface="Aptos" panose="020B0004020202020204" pitchFamily="34" charset="0"/>
              </a:rPr>
              <a:t> the supposed </a:t>
            </a:r>
            <a:r>
              <a:rPr lang="en-GB" sz="2000" u="sng" kern="0" dirty="0">
                <a:ea typeface="Aptos" panose="020B0004020202020204" pitchFamily="34" charset="0"/>
              </a:rPr>
              <a:t>matrilineal tilt </a:t>
            </a:r>
            <a:r>
              <a:rPr lang="en-GB" sz="2000" kern="0" dirty="0">
                <a:ea typeface="Aptos" panose="020B0004020202020204" pitchFamily="34" charset="0"/>
              </a:rPr>
              <a:t>in families</a:t>
            </a:r>
          </a:p>
          <a:p>
            <a:endParaRPr lang="en-GB" sz="2000" kern="0" dirty="0">
              <a:effectLst/>
              <a:ea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ea typeface="Calibri" panose="020F0502020204030204" pitchFamily="34" charset="0"/>
              </a:rPr>
              <a:t>Do not underestimate the 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demographic and societal </a:t>
            </a:r>
            <a:r>
              <a:rPr lang="en-GB" sz="2000" u="sng" kern="100" dirty="0">
                <a:effectLst/>
                <a:ea typeface="Calibri" panose="020F0502020204030204" pitchFamily="34" charset="0"/>
              </a:rPr>
              <a:t>trends that favour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 maternal grandmothers</a:t>
            </a:r>
            <a:r>
              <a:rPr lang="en-NL" sz="2000" dirty="0">
                <a:effectLst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kern="100" dirty="0">
                <a:effectLst/>
                <a:ea typeface="Calibri" panose="020F0502020204030204" pitchFamily="34" charset="0"/>
              </a:rPr>
              <a:t>Do not overlook the </a:t>
            </a:r>
            <a:r>
              <a:rPr lang="en-GB" sz="2000" u="sng" kern="100" dirty="0">
                <a:effectLst/>
                <a:ea typeface="Calibri" panose="020F0502020204030204" pitchFamily="34" charset="0"/>
              </a:rPr>
              <a:t>rise of the emotionally involved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 fathers and grandfathers</a:t>
            </a:r>
            <a:endParaRPr lang="en-GB" sz="2000" kern="0" dirty="0">
              <a:ea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2305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on a beach&#10;&#10;Description automatically generated">
            <a:extLst>
              <a:ext uri="{FF2B5EF4-FFF2-40B4-BE49-F238E27FC236}">
                <a16:creationId xmlns:a16="http://schemas.microsoft.com/office/drawing/2014/main" id="{88A93D76-8316-924F-ADEA-1CD759B35B78}"/>
              </a:ext>
            </a:extLst>
          </p:cNvPr>
          <p:cNvPicPr/>
          <p:nvPr/>
        </p:nvPicPr>
        <p:blipFill rotWithShape="1">
          <a:blip r:embed="rId2"/>
          <a:srcRect t="23208"/>
          <a:stretch/>
        </p:blipFill>
        <p:spPr>
          <a:xfrm>
            <a:off x="15" y="857257"/>
            <a:ext cx="9143985" cy="514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8047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3331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5" descr="EU_Titel_01_Tr_3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674897" cy="655037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1525" y="1335600"/>
            <a:ext cx="6069295" cy="1512000"/>
          </a:xfrm>
        </p:spPr>
        <p:txBody>
          <a:bodyPr/>
          <a:lstStyle/>
          <a:p>
            <a:r>
              <a:rPr lang="en-GB" sz="3600" dirty="0">
                <a:solidFill>
                  <a:schemeClr val="tx1"/>
                </a:solidFill>
              </a:rPr>
              <a:t>Timing of lives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2370072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A3D6DA-03B0-034A-778B-4C60113B9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962" y="0"/>
            <a:ext cx="354337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86DAF4B-D1AC-D832-C22B-841B849C3FCC}"/>
              </a:ext>
            </a:extLst>
          </p:cNvPr>
          <p:cNvSpPr txBox="1"/>
          <p:nvPr/>
        </p:nvSpPr>
        <p:spPr>
          <a:xfrm>
            <a:off x="5517397" y="2464231"/>
            <a:ext cx="314284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2000" dirty="0"/>
              <a:t>We are the five generations!</a:t>
            </a:r>
          </a:p>
          <a:p>
            <a:endParaRPr lang="en-NL" sz="2000" dirty="0"/>
          </a:p>
          <a:p>
            <a:endParaRPr lang="en-NL" sz="2000" dirty="0"/>
          </a:p>
          <a:p>
            <a:r>
              <a:rPr lang="en-NL" sz="2000" dirty="0"/>
              <a:t>7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3990624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AAFA81-2730-20AD-2CEE-C26C7430B8D5}"/>
              </a:ext>
            </a:extLst>
          </p:cNvPr>
          <p:cNvSpPr txBox="1"/>
          <p:nvPr/>
        </p:nvSpPr>
        <p:spPr>
          <a:xfrm>
            <a:off x="1092530" y="1033153"/>
            <a:ext cx="666205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2000" u="sng" dirty="0"/>
              <a:t>Timing</a:t>
            </a:r>
            <a:r>
              <a:rPr lang="en-NL" sz="2000" dirty="0"/>
              <a:t> of fertility and mortality: how many family members are co-surviving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M</a:t>
            </a:r>
            <a:r>
              <a:rPr lang="en-NL" sz="2000" dirty="0"/>
              <a:t>ajority of adults are members of three-generation families (</a:t>
            </a:r>
            <a:r>
              <a:rPr lang="en-GB" sz="2000" kern="100" dirty="0" err="1">
                <a:effectLst/>
                <a:ea typeface="Calibri" panose="020F0502020204030204" pitchFamily="34" charset="0"/>
              </a:rPr>
              <a:t>Hünteler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, 2022)</a:t>
            </a:r>
            <a:r>
              <a:rPr lang="en-NL" sz="2000" dirty="0">
                <a:effectLst/>
              </a:rPr>
              <a:t> </a:t>
            </a:r>
            <a:endParaRPr lang="en-N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NL" sz="2000" dirty="0"/>
          </a:p>
          <a:p>
            <a:r>
              <a:rPr lang="en-GB" sz="2000" kern="100" dirty="0">
                <a:effectLst/>
                <a:ea typeface="Calibri" panose="020F0502020204030204" pitchFamily="34" charset="0"/>
              </a:rPr>
              <a:t>As people </a:t>
            </a:r>
            <a:r>
              <a:rPr lang="en-GB" sz="2000" u="sng" kern="100" dirty="0">
                <a:effectLst/>
                <a:ea typeface="Calibri" panose="020F0502020204030204" pitchFamily="34" charset="0"/>
              </a:rPr>
              <a:t>age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, their needs for support evolve as do their opportunities to provide help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kern="100" dirty="0">
                <a:ea typeface="Calibri" panose="020F0502020204030204" pitchFamily="34" charset="0"/>
              </a:rPr>
              <a:t>S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eparate bodies of literature: transition to adulthood / later stages of life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kern="100" dirty="0"/>
              <a:t>‘Flow reversal’ of support is parent-driven (</a:t>
            </a:r>
            <a:r>
              <a:rPr lang="en-GB" sz="2000" kern="100" dirty="0" err="1"/>
              <a:t>Kalmijn</a:t>
            </a:r>
            <a:r>
              <a:rPr lang="en-GB" sz="2000" kern="100" dirty="0"/>
              <a:t>, 2019)</a:t>
            </a:r>
          </a:p>
          <a:p>
            <a:endParaRPr lang="en-GB" sz="2000" kern="100" dirty="0"/>
          </a:p>
          <a:p>
            <a:r>
              <a:rPr lang="en-GB" sz="2000" kern="100" dirty="0"/>
              <a:t>Life </a:t>
            </a:r>
            <a:r>
              <a:rPr lang="en-GB" sz="2000" u="sng" kern="100" dirty="0"/>
              <a:t>transitions</a:t>
            </a:r>
            <a:r>
              <a:rPr lang="en-GB" sz="2000" kern="100" dirty="0"/>
              <a:t> might alter intergenerational relations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kern="100" dirty="0"/>
              <a:t>Nevertheless, more continuity than change (</a:t>
            </a:r>
            <a:r>
              <a:rPr lang="en-GB" sz="20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Hogerbrugge</a:t>
            </a:r>
            <a:r>
              <a:rPr lang="en-GB" sz="2000" kern="1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&amp; Silverstein, 2015</a:t>
            </a:r>
            <a:r>
              <a:rPr lang="en-NL" sz="2000" kern="100" dirty="0">
                <a:solidFill>
                  <a:srgbClr val="000000"/>
                </a:solidFill>
                <a:ea typeface="Calibri" panose="020F0502020204030204" pitchFamily="34" charset="0"/>
              </a:rPr>
              <a:t>)</a:t>
            </a:r>
            <a:endParaRPr lang="en-NL" sz="2000" dirty="0"/>
          </a:p>
        </p:txBody>
      </p:sp>
    </p:spTree>
    <p:extLst>
      <p:ext uri="{BB962C8B-B14F-4D97-AF65-F5344CB8AC3E}">
        <p14:creationId xmlns:p14="http://schemas.microsoft.com/office/powerpoint/2010/main" val="37816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A2581-08F5-6BDB-01C6-F357BF759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E577EF-C75F-5C3D-2C7C-B34BD06D2400}"/>
              </a:ext>
            </a:extLst>
          </p:cNvPr>
          <p:cNvSpPr txBox="1"/>
          <p:nvPr/>
        </p:nvSpPr>
        <p:spPr>
          <a:xfrm>
            <a:off x="1092530" y="1033153"/>
            <a:ext cx="666205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kern="100" dirty="0">
                <a:effectLst/>
                <a:ea typeface="Calibri" panose="020F0502020204030204" pitchFamily="34" charset="0"/>
              </a:rPr>
              <a:t>Studies of family typologies show significant changes for only two </a:t>
            </a:r>
            <a:r>
              <a:rPr lang="en-GB" sz="2000" u="sng" kern="100" dirty="0">
                <a:ea typeface="Calibri" panose="020F0502020204030204" pitchFamily="34" charset="0"/>
              </a:rPr>
              <a:t>life events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 (Schenk &amp;</a:t>
            </a:r>
            <a:r>
              <a:rPr lang="en-GB" sz="2000" kern="100" dirty="0">
                <a:ea typeface="Calibri" panose="020F0502020204030204" pitchFamily="34" charset="0"/>
              </a:rPr>
              <a:t> 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Dykstra, 2012)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kern="100" dirty="0">
                <a:effectLst/>
                <a:ea typeface="Calibri" panose="020F0502020204030204" pitchFamily="34" charset="0"/>
              </a:rPr>
              <a:t>Parental </a:t>
            </a:r>
            <a:r>
              <a:rPr lang="en-GB" sz="2000" kern="100" dirty="0" err="1">
                <a:effectLst/>
                <a:ea typeface="Calibri" panose="020F0502020204030204" pitchFamily="34" charset="0"/>
              </a:rPr>
              <a:t>repartnering</a:t>
            </a:r>
            <a:r>
              <a:rPr lang="en-GB" sz="2000" kern="100" dirty="0">
                <a:effectLst/>
                <a:ea typeface="Calibri" panose="020F0502020204030204" pitchFamily="34" charset="0"/>
              </a:rPr>
              <a:t> prompts a shift toward the discordant type</a:t>
            </a:r>
            <a:r>
              <a:rPr lang="en-NL" sz="2000" dirty="0">
                <a:effectLst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kern="100" dirty="0">
                <a:effectLst/>
                <a:ea typeface="Calibri" panose="020F0502020204030204" pitchFamily="34" charset="0"/>
              </a:rPr>
              <a:t>Moving away prompts a shift from the ambivalent type</a:t>
            </a:r>
            <a:r>
              <a:rPr lang="en-NL" sz="2000" dirty="0">
                <a:effectLst/>
              </a:rPr>
              <a:t> </a:t>
            </a:r>
            <a:endParaRPr lang="en-GB" sz="2000" kern="100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268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4E8AB-2226-3CC9-3ED6-DED7EF904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5" descr="EU_Titel_01_Tr_300.png">
            <a:extLst>
              <a:ext uri="{FF2B5EF4-FFF2-40B4-BE49-F238E27FC236}">
                <a16:creationId xmlns:a16="http://schemas.microsoft.com/office/drawing/2014/main" id="{02F5219F-68ED-9E5E-2DA0-466E21CEC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674897" cy="655037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37E84BC-00E3-4AC7-F6C3-0B2236BA8A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1525" y="1335600"/>
            <a:ext cx="6069295" cy="1512000"/>
          </a:xfrm>
        </p:spPr>
        <p:txBody>
          <a:bodyPr/>
          <a:lstStyle/>
          <a:p>
            <a:r>
              <a:rPr lang="en-GB" sz="3600" dirty="0">
                <a:solidFill>
                  <a:schemeClr val="tx1"/>
                </a:solidFill>
              </a:rPr>
              <a:t>Lives in context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2798653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32376_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404813"/>
            <a:ext cx="48736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900113" y="6021388"/>
            <a:ext cx="208813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x-none" sz="2000" dirty="0">
                <a:latin typeface="+mn-lt"/>
              </a:rPr>
              <a:t>© </a:t>
            </a:r>
            <a:r>
              <a:rPr lang="en-US" altLang="x-none" sz="2000" i="1" dirty="0">
                <a:latin typeface="+mn-lt"/>
              </a:rPr>
              <a:t>The New Yorker</a:t>
            </a:r>
          </a:p>
        </p:txBody>
      </p:sp>
    </p:spTree>
    <p:extLst>
      <p:ext uri="{BB962C8B-B14F-4D97-AF65-F5344CB8AC3E}">
        <p14:creationId xmlns:p14="http://schemas.microsoft.com/office/powerpoint/2010/main" val="689594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kern="0" dirty="0">
                <a:effectLst/>
                <a:latin typeface="+mn-lt"/>
                <a:ea typeface="Aptos" panose="020B0004020202020204" pitchFamily="34" charset="0"/>
              </a:rPr>
              <a:t>Weakening of intergenerational family ties</a:t>
            </a:r>
            <a:r>
              <a:rPr lang="en-NL" dirty="0">
                <a:effectLst/>
                <a:latin typeface="+mn-lt"/>
              </a:rPr>
              <a:t> </a:t>
            </a:r>
            <a:r>
              <a:rPr lang="en-NL" u="sng" dirty="0">
                <a:latin typeface="+mn-lt"/>
              </a:rPr>
              <a:t>over</a:t>
            </a:r>
            <a:r>
              <a:rPr lang="en-NL" u="sng" dirty="0">
                <a:effectLst/>
                <a:latin typeface="+mn-lt"/>
              </a:rPr>
              <a:t> time</a:t>
            </a:r>
            <a:r>
              <a:rPr lang="en-NL" dirty="0">
                <a:effectLst/>
                <a:latin typeface="+mn-lt"/>
              </a:rPr>
              <a:t>?</a:t>
            </a:r>
            <a:endParaRPr lang="en-US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1525" y="1485900"/>
            <a:ext cx="8045279" cy="1891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dirty="0"/>
              <a:t>Increased </a:t>
            </a:r>
            <a:r>
              <a:rPr lang="en-GB" sz="2000" dirty="0"/>
              <a:t>labour</a:t>
            </a:r>
            <a:r>
              <a:rPr lang="en-US" sz="2000" dirty="0"/>
              <a:t> force participation of women (less time for </a:t>
            </a:r>
            <a:r>
              <a:rPr lang="en-US" sz="2000" dirty="0" err="1"/>
              <a:t>kinkeeping</a:t>
            </a:r>
            <a:r>
              <a:rPr lang="en-US" sz="2000" dirty="0"/>
              <a:t>)</a:t>
            </a: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dirty="0"/>
              <a:t>Increased geographic mobility (more difficult to maintain contact)</a:t>
            </a: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dirty="0"/>
              <a:t>Increased rates of divorce (more severed ties)</a:t>
            </a: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dirty="0"/>
              <a:t>Individualization (affection replaces obligation)</a:t>
            </a:r>
          </a:p>
        </p:txBody>
      </p:sp>
    </p:spTree>
    <p:extLst>
      <p:ext uri="{BB962C8B-B14F-4D97-AF65-F5344CB8AC3E}">
        <p14:creationId xmlns:p14="http://schemas.microsoft.com/office/powerpoint/2010/main" val="76320081"/>
      </p:ext>
    </p:extLst>
  </p:cSld>
  <p:clrMapOvr>
    <a:masterClrMapping/>
  </p:clrMapOvr>
</p:sld>
</file>

<file path=ppt/theme/theme1.xml><?xml version="1.0" encoding="utf-8"?>
<a:theme xmlns:a="http://schemas.openxmlformats.org/drawingml/2006/main" name="Erasmus_Corporate_v1">
  <a:themeElements>
    <a:clrScheme name="EUR_FSW">
      <a:dk1>
        <a:srgbClr val="002328"/>
      </a:dk1>
      <a:lt1>
        <a:sysClr val="window" lastClr="FFFFFF"/>
      </a:lt1>
      <a:dk2>
        <a:srgbClr val="FF9E00"/>
      </a:dk2>
      <a:lt2>
        <a:srgbClr val="9C9C9C"/>
      </a:lt2>
      <a:accent1>
        <a:srgbClr val="FF9E00"/>
      </a:accent1>
      <a:accent2>
        <a:srgbClr val="00B4D2"/>
      </a:accent2>
      <a:accent3>
        <a:srgbClr val="00A22E"/>
      </a:accent3>
      <a:accent4>
        <a:srgbClr val="FFD700"/>
      </a:accent4>
      <a:accent5>
        <a:srgbClr val="801A99"/>
      </a:accent5>
      <a:accent6>
        <a:srgbClr val="BC0436"/>
      </a:accent6>
      <a:hlink>
        <a:srgbClr val="000000"/>
      </a:hlink>
      <a:folHlink>
        <a:srgbClr val="000000"/>
      </a:folHlink>
    </a:clrScheme>
    <a:fontScheme name="Erasmus_500-700">
      <a:majorFont>
        <a:latin typeface="Museo Sans 700"/>
        <a:ea typeface=""/>
        <a:cs typeface=""/>
      </a:majorFont>
      <a:minorFont>
        <a:latin typeface="Museo Sans 500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asmus_FSW_EN_v2 [Read-Only]" id="{B5E27F29-74DF-4728-910A-03731F0EE7A2}" vid="{523F1CA0-40EE-40E9-93ED-10C39A71FE7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lank Presentatio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Blank Presentation">
    <a:majorFont>
      <a:latin typeface="Arial"/>
      <a:ea typeface="Osaka"/>
      <a:cs typeface=""/>
    </a:majorFont>
    <a:minorFont>
      <a:latin typeface="Arial"/>
      <a:ea typeface="Osaka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Blank Presentatio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Blank Presentation">
    <a:majorFont>
      <a:latin typeface="Arial"/>
      <a:ea typeface="Osaka"/>
      <a:cs typeface=""/>
    </a:majorFont>
    <a:minorFont>
      <a:latin typeface="Arial"/>
      <a:ea typeface="Osaka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Erasmus_FSW_EN_v2_powerpointnieuw</Template>
  <TotalTime>8930</TotalTime>
  <Words>1119</Words>
  <Application>Microsoft Macintosh PowerPoint</Application>
  <PresentationFormat>On-screen Show (4:3)</PresentationFormat>
  <Paragraphs>152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Aptos</vt:lpstr>
      <vt:lpstr>Arial</vt:lpstr>
      <vt:lpstr>Calibri</vt:lpstr>
      <vt:lpstr>Museo Sans 100</vt:lpstr>
      <vt:lpstr>Museo Sans 500</vt:lpstr>
      <vt:lpstr>Museo Sans 700</vt:lpstr>
      <vt:lpstr>Museo Sans 900</vt:lpstr>
      <vt:lpstr>Erasmus_Corporate_v1</vt:lpstr>
      <vt:lpstr>A life course approach to intergenerational family relations</vt:lpstr>
      <vt:lpstr>My talk is based on a recent chapter</vt:lpstr>
      <vt:lpstr>Timing of lives</vt:lpstr>
      <vt:lpstr>PowerPoint Presentation</vt:lpstr>
      <vt:lpstr>PowerPoint Presentation</vt:lpstr>
      <vt:lpstr>PowerPoint Presentation</vt:lpstr>
      <vt:lpstr>Lives in context</vt:lpstr>
      <vt:lpstr>PowerPoint Presentation</vt:lpstr>
      <vt:lpstr>Weakening of intergenerational family ties over time?</vt:lpstr>
      <vt:lpstr>What do empirical studies tell us?</vt:lpstr>
      <vt:lpstr>No clear understanding of why findings show little weakening of intergenerational family relations</vt:lpstr>
      <vt:lpstr>Intergenerational family ties and geographic location</vt:lpstr>
      <vt:lpstr>PowerPoint Presentation</vt:lpstr>
      <vt:lpstr>PowerPoint Presentation</vt:lpstr>
      <vt:lpstr>Past shaping present and future</vt:lpstr>
      <vt:lpstr>Insights from longitudinal studies on intergenerational exchanges in families</vt:lpstr>
      <vt:lpstr>Linked lives</vt:lpstr>
      <vt:lpstr>PowerPoint Presentation</vt:lpstr>
      <vt:lpstr>New insights gained by considering lives linked across family generations </vt:lpstr>
      <vt:lpstr>Agency</vt:lpstr>
      <vt:lpstr>Ways in which welfare arrangements shape autonomy between family generations (Dykstra et al., 2016)</vt:lpstr>
      <vt:lpstr>Wrapping 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Welfare states, markets, and families</dc:title>
  <dc:subject/>
  <dc:creator>Hans Kleipool</dc:creator>
  <cp:keywords/>
  <dc:description>FSW presentatie _x000d_versie 2.0 - april 2015_x000d_Ontwerp: Fabrique_x000d_Sjabloon: Ton Persoon</dc:description>
  <cp:lastModifiedBy>Pearl Dykstra</cp:lastModifiedBy>
  <cp:revision>241</cp:revision>
  <cp:lastPrinted>2016-12-19T08:20:15Z</cp:lastPrinted>
  <dcterms:created xsi:type="dcterms:W3CDTF">2016-11-26T10:46:46Z</dcterms:created>
  <dcterms:modified xsi:type="dcterms:W3CDTF">2024-11-13T16:57:22Z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772ba27-cab8-4042-a351-a31f6e4eacdc_Enabled">
    <vt:lpwstr>true</vt:lpwstr>
  </property>
  <property fmtid="{D5CDD505-2E9C-101B-9397-08002B2CF9AE}" pid="3" name="MSIP_Label_8772ba27-cab8-4042-a351-a31f6e4eacdc_SetDate">
    <vt:lpwstr>2023-09-27T10:26:55Z</vt:lpwstr>
  </property>
  <property fmtid="{D5CDD505-2E9C-101B-9397-08002B2CF9AE}" pid="4" name="MSIP_Label_8772ba27-cab8-4042-a351-a31f6e4eacdc_Method">
    <vt:lpwstr>Standard</vt:lpwstr>
  </property>
  <property fmtid="{D5CDD505-2E9C-101B-9397-08002B2CF9AE}" pid="5" name="MSIP_Label_8772ba27-cab8-4042-a351-a31f6e4eacdc_Name">
    <vt:lpwstr>Internal</vt:lpwstr>
  </property>
  <property fmtid="{D5CDD505-2E9C-101B-9397-08002B2CF9AE}" pid="6" name="MSIP_Label_8772ba27-cab8-4042-a351-a31f6e4eacdc_SiteId">
    <vt:lpwstr>715902d6-f63e-4b8d-929b-4bb170bad492</vt:lpwstr>
  </property>
  <property fmtid="{D5CDD505-2E9C-101B-9397-08002B2CF9AE}" pid="7" name="MSIP_Label_8772ba27-cab8-4042-a351-a31f6e4eacdc_ActionId">
    <vt:lpwstr>3559d187-e1a9-40b6-acf7-bc652bd08760</vt:lpwstr>
  </property>
  <property fmtid="{D5CDD505-2E9C-101B-9397-08002B2CF9AE}" pid="8" name="MSIP_Label_8772ba27-cab8-4042-a351-a31f6e4eacdc_ContentBits">
    <vt:lpwstr>0</vt:lpwstr>
  </property>
</Properties>
</file>