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9" r:id="rId5"/>
    <p:sldId id="268" r:id="rId6"/>
    <p:sldId id="258" r:id="rId7"/>
    <p:sldId id="267" r:id="rId8"/>
    <p:sldId id="261" r:id="rId9"/>
    <p:sldId id="269" r:id="rId10"/>
    <p:sldId id="266" r:id="rId11"/>
    <p:sldId id="262" r:id="rId12"/>
    <p:sldId id="265" r:id="rId13"/>
    <p:sldId id="263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742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0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A531-AD55-4407-A47B-2DEED8294DF8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8F715-47D3-4F67-9425-02733AD32A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5216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A531-AD55-4407-A47B-2DEED8294DF8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8F715-47D3-4F67-9425-02733AD32A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2602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A531-AD55-4407-A47B-2DEED8294DF8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8F715-47D3-4F67-9425-02733AD32A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0971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A531-AD55-4407-A47B-2DEED8294DF8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8F715-47D3-4F67-9425-02733AD32A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6638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A531-AD55-4407-A47B-2DEED8294DF8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8F715-47D3-4F67-9425-02733AD32A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1223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A531-AD55-4407-A47B-2DEED8294DF8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8F715-47D3-4F67-9425-02733AD32A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0583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A531-AD55-4407-A47B-2DEED8294DF8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8F715-47D3-4F67-9425-02733AD32A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49529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A531-AD55-4407-A47B-2DEED8294DF8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8F715-47D3-4F67-9425-02733AD32A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6478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A531-AD55-4407-A47B-2DEED8294DF8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8F715-47D3-4F67-9425-02733AD32A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9565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A531-AD55-4407-A47B-2DEED8294DF8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8F715-47D3-4F67-9425-02733AD32A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2985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30A531-AD55-4407-A47B-2DEED8294DF8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8F715-47D3-4F67-9425-02733AD32A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9382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30A531-AD55-4407-A47B-2DEED8294DF8}" type="datetimeFigureOut">
              <a:rPr lang="en-US" smtClean="0"/>
              <a:pPr/>
              <a:t>5/31/2016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58F715-47D3-4F67-9425-02733AD32A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1804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15616" y="2132856"/>
            <a:ext cx="7772400" cy="1470025"/>
          </a:xfrm>
        </p:spPr>
        <p:txBody>
          <a:bodyPr/>
          <a:lstStyle/>
          <a:p>
            <a:r>
              <a:rPr lang="et-EE" dirty="0" smtClean="0">
                <a:solidFill>
                  <a:srgbClr val="0070C0"/>
                </a:solidFill>
                <a:latin typeface="Arial Rounded MT Bold" pitchFamily="34" charset="0"/>
              </a:rPr>
              <a:t>Eesti Demograafia Assotsiatsioon - 30</a:t>
            </a:r>
            <a:endParaRPr lang="en-US" dirty="0">
              <a:solidFill>
                <a:srgbClr val="0070C0"/>
              </a:solidFill>
              <a:latin typeface="Arial Rounded MT Bold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t-EE" dirty="0" smtClean="0">
                <a:solidFill>
                  <a:schemeClr val="tx1"/>
                </a:solidFill>
                <a:latin typeface="Arial Rounded MT Bold" pitchFamily="34" charset="0"/>
              </a:rPr>
              <a:t>Luule Sakkeus</a:t>
            </a:r>
          </a:p>
          <a:p>
            <a:r>
              <a:rPr lang="et-EE" dirty="0" smtClean="0">
                <a:solidFill>
                  <a:schemeClr val="tx1"/>
                </a:solidFill>
                <a:latin typeface="Arial Rounded MT Bold" pitchFamily="34" charset="0"/>
              </a:rPr>
              <a:t>1</a:t>
            </a:r>
            <a:r>
              <a:rPr lang="et-EE" dirty="0" smtClean="0">
                <a:solidFill>
                  <a:schemeClr val="tx1"/>
                </a:solidFill>
                <a:latin typeface="Arial Rounded MT Bold" pitchFamily="34" charset="0"/>
              </a:rPr>
              <a:t>. juuni </a:t>
            </a:r>
            <a:r>
              <a:rPr lang="et-EE" dirty="0" smtClean="0">
                <a:solidFill>
                  <a:schemeClr val="tx1"/>
                </a:solidFill>
                <a:latin typeface="Arial Rounded MT Bold" pitchFamily="34" charset="0"/>
              </a:rPr>
              <a:t>2016</a:t>
            </a:r>
          </a:p>
          <a:p>
            <a:r>
              <a:rPr lang="et-EE" dirty="0" smtClean="0">
                <a:solidFill>
                  <a:schemeClr val="tx1"/>
                </a:solidFill>
                <a:latin typeface="Arial Rounded MT Bold" pitchFamily="34" charset="0"/>
              </a:rPr>
              <a:t>Tallinn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  <p:pic>
        <p:nvPicPr>
          <p:cNvPr id="5" name="Picture 4" descr="EDA_logo_sinin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1844824"/>
            <a:ext cx="1872208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55804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>
                <a:solidFill>
                  <a:srgbClr val="0070C0"/>
                </a:solidFill>
              </a:rPr>
              <a:t>Kust KÕIK ALGUSE ON SAANUD...</a:t>
            </a:r>
            <a:endParaRPr lang="et-EE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>
                <a:solidFill>
                  <a:srgbClr val="0070C0"/>
                </a:solidFill>
              </a:rPr>
              <a:t>Eesti rahvastikuteaduse arengulugu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>
            <a:normAutofit fontScale="92500" lnSpcReduction="10000"/>
          </a:bodyPr>
          <a:lstStyle/>
          <a:p>
            <a:r>
              <a:rPr lang="et-EE" dirty="0" smtClean="0"/>
              <a:t>Wilhelm Lexis (1834-1914), Tartu Ülikooli geograafia, statistika ja etnograafia erakorraline professor (1874-1876)</a:t>
            </a:r>
          </a:p>
          <a:p>
            <a:pPr lvl="1"/>
            <a:r>
              <a:rPr lang="et-EE" b="1" dirty="0" smtClean="0"/>
              <a:t>Lexise diagramm </a:t>
            </a:r>
            <a:r>
              <a:rPr lang="de-DE" dirty="0" smtClean="0"/>
              <a:t>"Einleitung in die Theorie der</a:t>
            </a:r>
          </a:p>
          <a:p>
            <a:pPr marL="457200" lvl="1" indent="0">
              <a:buNone/>
            </a:pPr>
            <a:r>
              <a:rPr lang="de-DE" dirty="0" smtClean="0"/>
              <a:t>Bevölkerungsstatistik" S</a:t>
            </a:r>
            <a:r>
              <a:rPr lang="et-EE" dirty="0" smtClean="0"/>
              <a:t>trassbourg, 1875</a:t>
            </a:r>
          </a:p>
          <a:p>
            <a:pPr marL="457200" lvl="1" indent="0">
              <a:buNone/>
            </a:pPr>
            <a:r>
              <a:rPr lang="et-EE" dirty="0" smtClean="0"/>
              <a:t>vs Zeuner (1869), Brasche (1870), Becker </a:t>
            </a:r>
          </a:p>
          <a:p>
            <a:pPr marL="457200" lvl="1" indent="0">
              <a:buNone/>
            </a:pPr>
            <a:r>
              <a:rPr lang="et-EE" dirty="0" smtClean="0"/>
              <a:t>and Verwey (1874) </a:t>
            </a:r>
          </a:p>
          <a:p>
            <a:pPr marL="457200" lvl="1" indent="0">
              <a:buNone/>
            </a:pPr>
            <a:r>
              <a:rPr lang="et-EE" dirty="0" smtClean="0"/>
              <a:t>Hoolimata tänaseni vaidlustatud esma-</a:t>
            </a:r>
          </a:p>
          <a:p>
            <a:pPr marL="457200" lvl="1" indent="0">
              <a:buNone/>
            </a:pPr>
            <a:r>
              <a:rPr lang="et-EE" dirty="0" smtClean="0"/>
              <a:t>autorlusest kirjutas Lexis oma artikli </a:t>
            </a:r>
          </a:p>
          <a:p>
            <a:pPr marL="457200" lvl="1" indent="0">
              <a:buNone/>
            </a:pPr>
            <a:r>
              <a:rPr lang="et-EE" dirty="0" smtClean="0"/>
              <a:t>ilmselt TÜ päevil. 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356992"/>
            <a:ext cx="2143125" cy="314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88893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>
                <a:solidFill>
                  <a:srgbClr val="0070C0"/>
                </a:solidFill>
              </a:rPr>
              <a:t>Eesti rahvastikuteaduse arengulugu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t-EE" dirty="0" smtClean="0"/>
              <a:t>Carl Ballod e. K</a:t>
            </a:r>
            <a:r>
              <a:rPr lang="en-US" dirty="0"/>
              <a:t>ā</a:t>
            </a:r>
            <a:r>
              <a:rPr lang="et-EE" dirty="0" smtClean="0"/>
              <a:t>rlis Balodis (1864-1931) – Läti demograaf, õppis 1884-1887 Tartu Ülikoolis teoloogiat. </a:t>
            </a:r>
          </a:p>
          <a:p>
            <a:pPr>
              <a:buNone/>
            </a:pPr>
            <a:r>
              <a:rPr lang="et-EE" dirty="0" smtClean="0"/>
              <a:t>	Tuntud ka kui Ballod Atlanticus</a:t>
            </a:r>
          </a:p>
          <a:p>
            <a:r>
              <a:rPr lang="et-EE" dirty="0" smtClean="0"/>
              <a:t>Biostaatikud, rohkem kui 20 aasta </a:t>
            </a:r>
          </a:p>
          <a:p>
            <a:pPr>
              <a:buNone/>
            </a:pPr>
            <a:r>
              <a:rPr lang="et-EE" dirty="0" smtClean="0"/>
              <a:t>     jooksul (1860-1886) kaitsti TÜ me-</a:t>
            </a:r>
          </a:p>
          <a:p>
            <a:pPr>
              <a:buNone/>
            </a:pPr>
            <a:r>
              <a:rPr lang="et-EE" dirty="0" smtClean="0"/>
              <a:t>     ditsiinidoktori saamiseks rahvastiku loomu-</a:t>
            </a:r>
          </a:p>
          <a:p>
            <a:pPr>
              <a:buNone/>
            </a:pPr>
            <a:r>
              <a:rPr lang="et-EE" dirty="0" smtClean="0"/>
              <a:t>	liku liikumise ja selle tegurite kohta küm-</a:t>
            </a:r>
          </a:p>
          <a:p>
            <a:pPr>
              <a:buNone/>
            </a:pPr>
            <a:r>
              <a:rPr lang="et-EE" dirty="0" smtClean="0"/>
              <a:t>	mekond dissertatsiooni. Valdkonnas tegutses</a:t>
            </a:r>
          </a:p>
          <a:p>
            <a:pPr>
              <a:buNone/>
            </a:pPr>
            <a:r>
              <a:rPr lang="et-EE" dirty="0" smtClean="0"/>
              <a:t>	edasi:</a:t>
            </a:r>
          </a:p>
          <a:p>
            <a:pPr lvl="1"/>
            <a:r>
              <a:rPr lang="et-EE" dirty="0" smtClean="0"/>
              <a:t>Bernhard Körber (1837-1915), õppis </a:t>
            </a:r>
          </a:p>
          <a:p>
            <a:pPr marL="457200" lvl="1" indent="0">
              <a:buNone/>
            </a:pPr>
            <a:r>
              <a:rPr lang="et-EE" dirty="0" smtClean="0"/>
              <a:t>Tartu Ülikoolis (1856-1861) arstiteadus-</a:t>
            </a:r>
          </a:p>
          <a:p>
            <a:pPr marL="457200" lvl="1" indent="0">
              <a:buNone/>
            </a:pPr>
            <a:r>
              <a:rPr lang="et-EE" dirty="0" smtClean="0"/>
              <a:t>konnas, tegev 1881. ja 1897.a Tartu loendustel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32240" y="2041309"/>
            <a:ext cx="2304256" cy="21077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05600" y="4149080"/>
            <a:ext cx="2438400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95560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>
                <a:solidFill>
                  <a:srgbClr val="0070C0"/>
                </a:solidFill>
              </a:rPr>
              <a:t>Eesti rahvastikuteaduse arengulugu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t-EE" dirty="0" smtClean="0"/>
              <a:t>Alus loodud juba  Rootsi ajal Karl XI kirikuseadusega 1686.a. koondada rahvastikusündmused </a:t>
            </a:r>
          </a:p>
          <a:p>
            <a:r>
              <a:rPr lang="et-EE" dirty="0" smtClean="0"/>
              <a:t>Liivimaa Statistikakomitee 1863 (Jung-Stilling), Eestimaa Statistikakomitee 1865 (Jordan) – viidi läbi piirkondlikud rahvaloendused 1863, 1867, 1881 ning 1.ülevenemaaline 1897</a:t>
            </a:r>
          </a:p>
          <a:p>
            <a:r>
              <a:rPr lang="et-EE" dirty="0" smtClean="0"/>
              <a:t>Eesti iseseisvumise järel 1.03. 1921 Eesti Statistika Keskbüroo – 1922, 1934, 1941 rahvaloendused, mitmete analüüside eestvedaja H. Reiman, G. Tomberg. A.Pullerits “Estonia” 1937</a:t>
            </a:r>
            <a:endParaRPr lang="et-EE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>
                <a:solidFill>
                  <a:srgbClr val="0070C0"/>
                </a:solidFill>
              </a:rPr>
              <a:t>Eesti rahvastikuteaduse arengulugu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t-EE" dirty="0" smtClean="0"/>
              <a:t>Mats Nõges Viljandimaa rahvastiku muutused 1801-1923 (arstiteaduslik väitekiri TÜs) 1925.a.</a:t>
            </a:r>
          </a:p>
          <a:p>
            <a:r>
              <a:rPr lang="et-EE" dirty="0" smtClean="0"/>
              <a:t>Tartu geograafid</a:t>
            </a:r>
          </a:p>
          <a:p>
            <a:pPr lvl="1"/>
            <a:r>
              <a:rPr lang="et-EE" dirty="0" smtClean="0"/>
              <a:t>Edgar Kant (1902-1978, Lund)-Baltoscandia 1933.a. doktoriväitekirjas, hilisem linnastumise uurija, TÜ rektor; </a:t>
            </a:r>
          </a:p>
          <a:p>
            <a:pPr lvl="1"/>
            <a:r>
              <a:rPr lang="et-EE" dirty="0" smtClean="0"/>
              <a:t>August Tammekann (1894-1959, Heinola, Soome) “Maailma maad ja rahvad” </a:t>
            </a:r>
            <a:r>
              <a:rPr lang="et-EE" smtClean="0"/>
              <a:t>koos E.Kant’iga (Eesti ülevaade) </a:t>
            </a:r>
            <a:r>
              <a:rPr lang="et-EE" dirty="0" smtClean="0"/>
              <a:t>(1930-32),</a:t>
            </a:r>
          </a:p>
          <a:p>
            <a:r>
              <a:rPr lang="et-EE" dirty="0" smtClean="0"/>
              <a:t>Johan Kõpp, ajaloolane ja usuteadlane, TÜ rektor</a:t>
            </a:r>
          </a:p>
          <a:p>
            <a:pPr lvl="1"/>
            <a:r>
              <a:rPr lang="et-EE" dirty="0" smtClean="0"/>
              <a:t>Laiuse kihelkonna ajalugu , 1937</a:t>
            </a:r>
          </a:p>
          <a:p>
            <a:endParaRPr lang="et-EE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48815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>
                <a:solidFill>
                  <a:srgbClr val="0070C0"/>
                </a:solidFill>
              </a:rPr>
              <a:t>RAHVASTIKUTEADUS KEELU AJAL</a:t>
            </a:r>
            <a:endParaRPr lang="et-EE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>
                <a:solidFill>
                  <a:srgbClr val="0070C0"/>
                </a:solidFill>
              </a:rPr>
              <a:t>Eesti rahvastikuteaduse arengulugu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t-EE" sz="2400" dirty="0" smtClean="0"/>
              <a:t>Nõukogude okupatsiooni järel kandus Eestinigi rahvastikuteadusega tegelemise keeld (kuni 1960ndateni), ka NLiidus vaid 3 keskust (Moskva, Kiiev, Riia)</a:t>
            </a:r>
          </a:p>
          <a:p>
            <a:r>
              <a:rPr lang="et-EE" sz="2400" dirty="0" smtClean="0"/>
              <a:t>Eestis kandsid rahvastikuteadust siduserialad</a:t>
            </a:r>
          </a:p>
          <a:p>
            <a:pPr lvl="1"/>
            <a:r>
              <a:rPr lang="et-EE" sz="2000" b="1" dirty="0" smtClean="0"/>
              <a:t>rahvastikugeograafid</a:t>
            </a:r>
            <a:r>
              <a:rPr lang="et-EE" sz="2000" dirty="0" smtClean="0"/>
              <a:t>e koolkond Ann Marksoo’ga eesotsas (H. Kulu, T. Tammaru ülevaatlik “Asustus ja ränne”, 2005)</a:t>
            </a:r>
          </a:p>
          <a:p>
            <a:pPr lvl="1"/>
            <a:r>
              <a:rPr lang="et-EE" sz="2000" b="1" dirty="0" smtClean="0"/>
              <a:t>ajaloodemograafiline</a:t>
            </a:r>
            <a:r>
              <a:rPr lang="et-EE" sz="2000" dirty="0" smtClean="0"/>
              <a:t> suund – Heldur Palli  L.Henry perekonnataaste meetodi rakendaja Eesti 17.sajandi andmestikele</a:t>
            </a:r>
          </a:p>
          <a:p>
            <a:pPr lvl="1"/>
            <a:r>
              <a:rPr lang="et-EE" sz="2000" b="1" dirty="0" smtClean="0"/>
              <a:t>epidemioloogid</a:t>
            </a:r>
            <a:r>
              <a:rPr lang="et-EE" sz="2000" dirty="0" smtClean="0"/>
              <a:t> – M. Rahu, M. Leinsalu EKMI/tänane Tervise Arengu Instituut ja TÜ Peremeditsiini ja rahvatervishoiu instituut</a:t>
            </a:r>
          </a:p>
          <a:p>
            <a:pPr lvl="1"/>
            <a:r>
              <a:rPr lang="et-EE" sz="2000" b="1" dirty="0" smtClean="0"/>
              <a:t>majandusteadlased</a:t>
            </a:r>
            <a:r>
              <a:rPr lang="et-EE" sz="2000" dirty="0" smtClean="0"/>
              <a:t> – V.Kaufman (1967), K. Laas, H. Tonsiver</a:t>
            </a:r>
          </a:p>
          <a:p>
            <a:pPr lvl="1"/>
            <a:endParaRPr lang="et-EE" sz="1800" dirty="0" smtClean="0"/>
          </a:p>
          <a:p>
            <a:pPr lvl="1">
              <a:buNone/>
            </a:pPr>
            <a:endParaRPr lang="et-EE" sz="1800" dirty="0" smtClean="0"/>
          </a:p>
          <a:p>
            <a:endParaRPr lang="et-EE" sz="2000" dirty="0" smtClean="0"/>
          </a:p>
          <a:p>
            <a:pPr marL="571500" indent="-514350"/>
            <a:endParaRPr lang="et-EE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>
                <a:solidFill>
                  <a:srgbClr val="0070C0"/>
                </a:solidFill>
              </a:rPr>
              <a:t>Eesti rahvastikuteaduse arengulugu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1"/>
            <a:r>
              <a:rPr lang="et-EE" dirty="0" smtClean="0"/>
              <a:t>statistika, sh </a:t>
            </a:r>
            <a:r>
              <a:rPr lang="et-EE" b="1" dirty="0" smtClean="0"/>
              <a:t>rahvastikustatistika</a:t>
            </a:r>
            <a:r>
              <a:rPr lang="et-EE" dirty="0" smtClean="0"/>
              <a:t>  - Uno Mereste: 1969.a. “Rahvastikuteadus ja rahvaloendus”, kuid tähendusrikkam veel “Predmet i struktura demograficheskoi nauki i mesto istoricheskoi nauki” 1977, käsitledes esmakordselt NLiidus rahvastikuteadust </a:t>
            </a:r>
            <a:r>
              <a:rPr lang="et-EE" b="1" dirty="0" smtClean="0"/>
              <a:t>süsteemiteooria</a:t>
            </a:r>
            <a:r>
              <a:rPr lang="et-EE" dirty="0" smtClean="0"/>
              <a:t> seisukohalt, mis avas tänapäevase lähenemise rahvastikuteadusele NLiidus – sh Anatoli Vishnevski (Venemaa), P. Zvidrinş (Läti), V. Stankuniene (Leedu), K. Katus (Eesti) 1980ndad</a:t>
            </a:r>
          </a:p>
          <a:p>
            <a:r>
              <a:rPr lang="et-EE" dirty="0" smtClean="0"/>
              <a:t>Andmestike säilimist ja teatud järjepidevust hoidsid sel ajal ainsa omaaegse Eesti Statistika Keskbüroo töötajana jätkanud Adele Tuisk ning temast innustust saanuna pika-aegne Statistika Keskvalitsuse asedirektor Lembit Tepp </a:t>
            </a:r>
          </a:p>
          <a:p>
            <a:pPr lvl="1"/>
            <a:r>
              <a:rPr lang="et-EE" dirty="0" smtClean="0"/>
              <a:t>tänaseks digitaliseeritud 1959.a. rahvaloendus</a:t>
            </a:r>
          </a:p>
          <a:p>
            <a:pPr lvl="1"/>
            <a:r>
              <a:rPr lang="et-EE" dirty="0" smtClean="0"/>
              <a:t>lisaks 1989.a. rahvaloendusele olemas ka individuaaltaseme andmed 1979.a. rahvaloenduse ja 1985.a mikroloenduse kohta</a:t>
            </a:r>
            <a:endParaRPr lang="et-EE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>
                <a:solidFill>
                  <a:srgbClr val="0070C0"/>
                </a:solidFill>
              </a:rPr>
              <a:t>TUUMDEMOGRAAFIA UUS ALGUS</a:t>
            </a:r>
            <a:endParaRPr lang="et-EE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t-EE" dirty="0" smtClean="0">
                <a:solidFill>
                  <a:srgbClr val="0070C0"/>
                </a:solidFill>
              </a:rPr>
              <a:t>Tuumdemograafia institutsionaalne areng Eestis</a:t>
            </a:r>
            <a:endParaRPr lang="et-EE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t-EE" sz="2800" dirty="0" smtClean="0"/>
              <a:t>Noorte majandusteadlaste klubi </a:t>
            </a:r>
            <a:r>
              <a:rPr lang="et-EE" sz="2800" b="1" dirty="0" smtClean="0"/>
              <a:t>demograafia </a:t>
            </a:r>
            <a:r>
              <a:rPr lang="et-EE" sz="2800" dirty="0" smtClean="0"/>
              <a:t>sektsioon (K. Katuse vedamisel alates 1983.a)</a:t>
            </a:r>
          </a:p>
          <a:p>
            <a:r>
              <a:rPr lang="et-EE" sz="2800" dirty="0" smtClean="0"/>
              <a:t>NL Sotsioloogia Assotsiatsiooni Balti osakonna </a:t>
            </a:r>
            <a:r>
              <a:rPr lang="et-EE" sz="2800" b="1" dirty="0" smtClean="0"/>
              <a:t>demograafia</a:t>
            </a:r>
            <a:r>
              <a:rPr lang="et-EE" sz="2800" dirty="0" smtClean="0"/>
              <a:t> sektsioon 1986 – institutsionaalne alus Eestis rahvastikuhuviliste- ja teadlaste süstemaatiliseks koondamiseks</a:t>
            </a:r>
          </a:p>
          <a:p>
            <a:r>
              <a:rPr lang="et-EE" sz="2800" dirty="0" smtClean="0"/>
              <a:t>10.mai 1989 Eesti Demograafia Assotsiatsioon, 21.juuni 1989 Eesti Kõrgkoolidevaheline Demouuringute Keskus </a:t>
            </a:r>
            <a:r>
              <a:rPr lang="et-EE" sz="2800" dirty="0" smtClean="0"/>
              <a:t>teadustöörühmana (</a:t>
            </a:r>
            <a:r>
              <a:rPr lang="et-EE" sz="2800" dirty="0" smtClean="0"/>
              <a:t>Katus (EKA), Sakkeus (TTÜ), Vikat (TTÜ), Puur (TTÜ), Põldma (SA))</a:t>
            </a:r>
            <a:endParaRPr lang="et-EE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>
                <a:solidFill>
                  <a:srgbClr val="0070C0"/>
                </a:solidFill>
              </a:rPr>
              <a:t>Eesti teekond </a:t>
            </a:r>
            <a:endParaRPr lang="et-EE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t-EE" dirty="0" smtClean="0"/>
              <a:t>TTÜ Linnasotsioloogia uurimislabor – (M. Pavelson) 1981-1991, lisaks ka Eesti Kunstiakadeemia raamatukogu ja Tallinna Tööbüroo ruumid olid peamisteks tööruumideks. </a:t>
            </a:r>
          </a:p>
          <a:p>
            <a:r>
              <a:rPr lang="et-EE" dirty="0" smtClean="0"/>
              <a:t>Eesti Statistikaamet – 1991-1992</a:t>
            </a:r>
          </a:p>
          <a:p>
            <a:r>
              <a:rPr lang="et-EE" dirty="0" smtClean="0"/>
              <a:t>Esimesed ETF uurimistoetused Jüri Alliku aegsest sotsiaalteaduste komisjonist 1995</a:t>
            </a:r>
          </a:p>
          <a:p>
            <a:r>
              <a:rPr lang="et-EE" dirty="0" smtClean="0"/>
              <a:t>TPÜ  demograafia õppetool 1994</a:t>
            </a:r>
          </a:p>
          <a:p>
            <a:r>
              <a:rPr lang="et-EE" dirty="0" smtClean="0"/>
              <a:t>TPÜ Eesti Demograafia Instituut 1998</a:t>
            </a:r>
          </a:p>
          <a:p>
            <a:r>
              <a:rPr lang="et-EE" dirty="0" smtClean="0"/>
              <a:t>TLÜ ÜTI Eesti demograafia keskus 2015 </a:t>
            </a:r>
          </a:p>
          <a:p>
            <a:pPr>
              <a:buNone/>
            </a:pPr>
            <a:r>
              <a:rPr lang="et-EE" dirty="0" smtClean="0"/>
              <a:t>Sakkeus, Puur, Põldma, Valge, Leppik, Poulain, Klesment, Rahnu, Abuladze, Tambaum, Jaadla, Herm, Maiste</a:t>
            </a:r>
          </a:p>
          <a:p>
            <a:pPr>
              <a:buNone/>
            </a:pPr>
            <a:r>
              <a:rPr lang="et-EE" dirty="0" smtClean="0"/>
              <a:t>Seotud distsipliinid: matemaatika, majandusteadus, ajalugu, sotsioloogia</a:t>
            </a:r>
            <a:endParaRPr lang="et-EE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t-EE" dirty="0" smtClean="0">
                <a:solidFill>
                  <a:srgbClr val="0070C0"/>
                </a:solidFill>
              </a:rPr>
              <a:t>Peamised toetajad ja õla allapanijad</a:t>
            </a:r>
            <a:endParaRPr lang="et-EE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t-EE" sz="1600" b="1" dirty="0" smtClean="0"/>
              <a:t>Väestoliitto</a:t>
            </a:r>
            <a:r>
              <a:rPr lang="et-EE" sz="1600" dirty="0" smtClean="0"/>
              <a:t> – 1989 I seminar, 1991 II seminar</a:t>
            </a:r>
          </a:p>
          <a:p>
            <a:pPr lvl="1"/>
            <a:r>
              <a:rPr lang="et-EE" sz="1600" dirty="0" smtClean="0"/>
              <a:t>Alli Paasikivi Fondi stipendiumid stažeerimiseks Soomes, ligipääs kirjandusele</a:t>
            </a:r>
          </a:p>
          <a:p>
            <a:r>
              <a:rPr lang="et-EE" sz="1600" b="1" dirty="0" smtClean="0"/>
              <a:t>Michigani Ülikool </a:t>
            </a:r>
            <a:r>
              <a:rPr lang="et-EE" sz="1600" dirty="0" smtClean="0"/>
              <a:t>– B. Anderson, B. Silver; rahvastikuandmete kvaliteedi hinnangud; rahvaloenduste personaalarvutitele viimine koostöös </a:t>
            </a:r>
            <a:r>
              <a:rPr lang="et-EE" sz="1600" b="1" dirty="0" smtClean="0"/>
              <a:t>Soome statistikaametiga</a:t>
            </a:r>
            <a:r>
              <a:rPr lang="et-EE" sz="1600" dirty="0" smtClean="0"/>
              <a:t> Eesti Statistikaametis, stažeerimised</a:t>
            </a:r>
          </a:p>
          <a:p>
            <a:r>
              <a:rPr lang="et-EE" sz="1600" b="1" dirty="0" smtClean="0"/>
              <a:t>Rootsi Statistikaamet </a:t>
            </a:r>
            <a:r>
              <a:rPr lang="et-EE" sz="1600" dirty="0" smtClean="0"/>
              <a:t>(A. Nilson, I. Johannesson) ja </a:t>
            </a:r>
            <a:r>
              <a:rPr lang="et-EE" sz="1600" b="1" dirty="0" smtClean="0"/>
              <a:t>Stockholmi Ülikool </a:t>
            </a:r>
            <a:r>
              <a:rPr lang="et-EE" sz="1600" dirty="0" smtClean="0"/>
              <a:t>(Jan Hoem, Eva Bernhardt- tänaseks G. Andersson, E. Thompson, Livia Olah) – koostöö ja stažeerimised, </a:t>
            </a:r>
            <a:r>
              <a:rPr lang="et-EE" sz="1600" i="1" dirty="0" smtClean="0"/>
              <a:t>FamiliesandSocieties</a:t>
            </a:r>
          </a:p>
          <a:p>
            <a:r>
              <a:rPr lang="et-EE" sz="1600" b="1" dirty="0" smtClean="0"/>
              <a:t>Balti koostöö – </a:t>
            </a:r>
            <a:r>
              <a:rPr lang="et-EE" sz="1600" dirty="0" smtClean="0"/>
              <a:t>Balti suremuse projekt (</a:t>
            </a:r>
            <a:r>
              <a:rPr lang="et-EE" sz="1600" b="1" dirty="0" smtClean="0"/>
              <a:t>INED</a:t>
            </a:r>
            <a:r>
              <a:rPr lang="et-EE" sz="1600" dirty="0" smtClean="0"/>
              <a:t>, J. Vallin, F. Meslé, </a:t>
            </a:r>
            <a:r>
              <a:rPr lang="et-EE" sz="1600" b="1" dirty="0" smtClean="0"/>
              <a:t>MPDIR</a:t>
            </a:r>
            <a:r>
              <a:rPr lang="et-EE" sz="1600" dirty="0" smtClean="0"/>
              <a:t> V. Shkolnikov), konverentsid, sh Balti –Kaukaasia konverents 2002, Population Europe event 2015</a:t>
            </a:r>
          </a:p>
          <a:p>
            <a:r>
              <a:rPr lang="et-EE" sz="1600" b="1" dirty="0" smtClean="0"/>
              <a:t>UN ECE  PAU– </a:t>
            </a:r>
            <a:r>
              <a:rPr lang="et-EE" sz="1600" dirty="0" smtClean="0"/>
              <a:t>Eesti Pere- ja Sündimusuuring 1994, 1997, 2004(FFS/GGS), rändetrendid (1996), vananemisuuring (1999, 2003), viimane viinud </a:t>
            </a:r>
            <a:r>
              <a:rPr lang="et-EE" sz="1600" b="1" dirty="0" smtClean="0"/>
              <a:t>SHARE</a:t>
            </a:r>
            <a:r>
              <a:rPr lang="et-EE" sz="1600" dirty="0" smtClean="0"/>
              <a:t>-ni (2010s, Max Planck Social Policy and Law MEA ) </a:t>
            </a:r>
            <a:endParaRPr lang="et-EE" sz="1600" b="1" dirty="0" smtClean="0"/>
          </a:p>
          <a:p>
            <a:r>
              <a:rPr lang="et-EE" sz="1600" b="1" dirty="0" smtClean="0"/>
              <a:t>Euroopa Nõukogu</a:t>
            </a:r>
            <a:r>
              <a:rPr lang="et-EE" sz="1600" dirty="0" smtClean="0"/>
              <a:t> rahvastikukomitee –Euroopa rahvastiku aastaraamat (1996), siseränne (1999), vähemusrahvused (2000), välispäritolu rahvastik (2003) </a:t>
            </a:r>
          </a:p>
          <a:p>
            <a:r>
              <a:rPr lang="et-EE" sz="1600" b="1" dirty="0" smtClean="0"/>
              <a:t>Max Planck Demograafiainstituut (MPDIR</a:t>
            </a:r>
            <a:r>
              <a:rPr lang="et-EE" sz="1600" dirty="0" smtClean="0"/>
              <a:t>) – koostöö suremusprojektidega (RIBOPOL jt), Euroopa Demograafia-alane Doktorikool (</a:t>
            </a:r>
            <a:r>
              <a:rPr lang="et-EE" sz="1600" b="1" dirty="0" smtClean="0"/>
              <a:t>EDSD</a:t>
            </a:r>
            <a:r>
              <a:rPr lang="et-EE" sz="1600" dirty="0" smtClean="0"/>
              <a:t>), koostöö üle-euroopaliste demograafia instiuutide võrgustikuga </a:t>
            </a:r>
            <a:r>
              <a:rPr lang="et-EE" sz="1600" b="1" dirty="0" smtClean="0"/>
              <a:t>Population Europe</a:t>
            </a:r>
            <a:endParaRPr lang="et-EE" sz="16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>
                <a:solidFill>
                  <a:srgbClr val="0070C0"/>
                </a:solidFill>
              </a:rPr>
              <a:t>JAMES W. VAUPEL  ....</a:t>
            </a:r>
            <a:endParaRPr lang="et-EE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12014</TotalTime>
  <Words>844</Words>
  <Application>Microsoft Office PowerPoint</Application>
  <PresentationFormat>On-screen Show (4:3)</PresentationFormat>
  <Paragraphs>76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Eesti Demograafia Assotsiatsioon - 30</vt:lpstr>
      <vt:lpstr>Kust KÕIK ALGUSE ON SAANUD...</vt:lpstr>
      <vt:lpstr>Eesti rahvastikuteaduse arengulugu</vt:lpstr>
      <vt:lpstr>Eesti rahvastikuteaduse arengulugu</vt:lpstr>
      <vt:lpstr>Eesti rahvastikuteaduse arengulugu</vt:lpstr>
      <vt:lpstr>Eesti rahvastikuteaduse arengulugu</vt:lpstr>
      <vt:lpstr>RAHVASTIKUTEADUS KEELU AJAL</vt:lpstr>
      <vt:lpstr>Eesti rahvastikuteaduse arengulugu</vt:lpstr>
      <vt:lpstr>Eesti rahvastikuteaduse arengulugu</vt:lpstr>
      <vt:lpstr>TUUMDEMOGRAAFIA UUS ALGUS</vt:lpstr>
      <vt:lpstr>Tuumdemograafia institutsionaalne areng Eestis</vt:lpstr>
      <vt:lpstr>Eesti teekond </vt:lpstr>
      <vt:lpstr>Peamised toetajad ja õla allapanijad</vt:lpstr>
      <vt:lpstr>JAMES W. VAUPEL  ....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Eesti Demograafia Assotsiatsioon - 30</dc:title>
  <dc:creator>TLÜ EDI</dc:creator>
  <cp:lastModifiedBy>Tiina</cp:lastModifiedBy>
  <cp:revision>86</cp:revision>
  <dcterms:created xsi:type="dcterms:W3CDTF">2016-05-18T09:28:56Z</dcterms:created>
  <dcterms:modified xsi:type="dcterms:W3CDTF">2016-05-31T20:11:03Z</dcterms:modified>
</cp:coreProperties>
</file>